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308C2D-BED6-40FD-9C1E-3DFD6D5DB7C1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8012D96-183F-4DBF-9D8B-CD82CBA0B0EE}">
      <dgm:prSet phldrT="[Текст]" custT="1"/>
      <dgm:spPr/>
      <dgm:t>
        <a:bodyPr/>
        <a:lstStyle/>
        <a:p>
          <a:r>
            <a:rPr lang="ru-RU" sz="2800" dirty="0" err="1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 Black" pitchFamily="34" charset="0"/>
            </a:rPr>
            <a:t>Точністю</a:t>
          </a:r>
          <a:r>
            <a:rPr lang="ru-RU" sz="28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 Black" pitchFamily="34" charset="0"/>
            </a:rPr>
            <a:t>;</a:t>
          </a:r>
          <a:endParaRPr lang="ru-RU" sz="2800" dirty="0"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  <a:latin typeface="Arial Black" pitchFamily="34" charset="0"/>
          </a:endParaRPr>
        </a:p>
      </dgm:t>
    </dgm:pt>
    <dgm:pt modelId="{5C001585-837D-4A11-949E-E73D97F84F95}" type="parTrans" cxnId="{05910683-6DF0-4E43-8592-A7EADA424A44}">
      <dgm:prSet/>
      <dgm:spPr/>
      <dgm:t>
        <a:bodyPr/>
        <a:lstStyle/>
        <a:p>
          <a:endParaRPr lang="ru-RU"/>
        </a:p>
      </dgm:t>
    </dgm:pt>
    <dgm:pt modelId="{9936719A-D6E3-4F2D-B117-88B55DAD51BC}" type="sibTrans" cxnId="{05910683-6DF0-4E43-8592-A7EADA424A44}">
      <dgm:prSet/>
      <dgm:spPr/>
      <dgm:t>
        <a:bodyPr/>
        <a:lstStyle/>
        <a:p>
          <a:endParaRPr lang="ru-RU"/>
        </a:p>
      </dgm:t>
    </dgm:pt>
    <dgm:pt modelId="{11103C5D-F432-46E1-BC57-CE79D8FFA78C}">
      <dgm:prSet phldrT="[Текст]" custT="1"/>
      <dgm:spPr/>
      <dgm:t>
        <a:bodyPr/>
        <a:lstStyle/>
        <a:p>
          <a:r>
            <a:rPr lang="ru-RU" sz="28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 Black" pitchFamily="34" charset="0"/>
            </a:rPr>
            <a:t>Простотою;</a:t>
          </a:r>
          <a:endParaRPr lang="ru-RU" sz="2800" dirty="0"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  <a:latin typeface="Arial Black" pitchFamily="34" charset="0"/>
          </a:endParaRPr>
        </a:p>
      </dgm:t>
    </dgm:pt>
    <dgm:pt modelId="{9CA50466-901F-4068-B9C2-0CAA232FA6A7}" type="parTrans" cxnId="{9D9164C4-9CE7-498D-9853-0CF6321EF681}">
      <dgm:prSet/>
      <dgm:spPr/>
      <dgm:t>
        <a:bodyPr/>
        <a:lstStyle/>
        <a:p>
          <a:endParaRPr lang="ru-RU"/>
        </a:p>
      </dgm:t>
    </dgm:pt>
    <dgm:pt modelId="{6DAD32ED-C07C-492A-9A5F-B75CF5D7AC83}" type="sibTrans" cxnId="{9D9164C4-9CE7-498D-9853-0CF6321EF681}">
      <dgm:prSet/>
      <dgm:spPr/>
      <dgm:t>
        <a:bodyPr/>
        <a:lstStyle/>
        <a:p>
          <a:endParaRPr lang="ru-RU"/>
        </a:p>
      </dgm:t>
    </dgm:pt>
    <dgm:pt modelId="{C49102F7-D2CE-44E9-99CE-E2A2BDFCF74F}">
      <dgm:prSet phldrT="[Текст]" custT="1"/>
      <dgm:spPr/>
      <dgm:t>
        <a:bodyPr/>
        <a:lstStyle/>
        <a:p>
          <a:r>
            <a:rPr lang="ru-RU" sz="2800" dirty="0" err="1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 Black" pitchFamily="34" charset="0"/>
            </a:rPr>
            <a:t>Доступністю</a:t>
          </a:r>
          <a:r>
            <a:rPr lang="ru-RU" sz="28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 Black" pitchFamily="34" charset="0"/>
            </a:rPr>
            <a:t>;</a:t>
          </a:r>
          <a:endParaRPr lang="ru-RU" sz="2800" dirty="0"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  <a:latin typeface="Arial Black" pitchFamily="34" charset="0"/>
          </a:endParaRPr>
        </a:p>
      </dgm:t>
    </dgm:pt>
    <dgm:pt modelId="{72FD2671-11DA-4A39-A6DF-D0E5150653FF}" type="parTrans" cxnId="{D88C3865-07EB-4143-9622-CC81CC63EC1E}">
      <dgm:prSet/>
      <dgm:spPr/>
      <dgm:t>
        <a:bodyPr/>
        <a:lstStyle/>
        <a:p>
          <a:endParaRPr lang="ru-RU"/>
        </a:p>
      </dgm:t>
    </dgm:pt>
    <dgm:pt modelId="{EF221CC9-9FF4-4F4B-916F-BF8A13C2D6E5}" type="sibTrans" cxnId="{D88C3865-07EB-4143-9622-CC81CC63EC1E}">
      <dgm:prSet/>
      <dgm:spPr/>
      <dgm:t>
        <a:bodyPr/>
        <a:lstStyle/>
        <a:p>
          <a:endParaRPr lang="ru-RU"/>
        </a:p>
      </dgm:t>
    </dgm:pt>
    <dgm:pt modelId="{E5746454-D13F-497A-99C7-69C616B2553D}">
      <dgm:prSet phldrT="[Текст]" custT="1"/>
      <dgm:spPr/>
      <dgm:t>
        <a:bodyPr/>
        <a:lstStyle/>
        <a:p>
          <a:r>
            <a:rPr lang="ru-RU" sz="2800" dirty="0" err="1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 Black" pitchFamily="34" charset="0"/>
            </a:rPr>
            <a:t>Можливістю</a:t>
          </a:r>
          <a:r>
            <a:rPr lang="ru-RU" sz="28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 Black" pitchFamily="34" charset="0"/>
            </a:rPr>
            <a:t> </a:t>
          </a:r>
          <a:r>
            <a:rPr lang="ru-RU" sz="2800" dirty="0" err="1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 Black" pitchFamily="34" charset="0"/>
            </a:rPr>
            <a:t>автоматизації</a:t>
          </a:r>
          <a:r>
            <a:rPr lang="ru-RU" sz="28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 Black" pitchFamily="34" charset="0"/>
            </a:rPr>
            <a:t>.</a:t>
          </a:r>
          <a:endParaRPr lang="ru-RU" sz="2800" dirty="0"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  <a:latin typeface="Arial Black" pitchFamily="34" charset="0"/>
          </a:endParaRPr>
        </a:p>
      </dgm:t>
    </dgm:pt>
    <dgm:pt modelId="{A63FF439-AD57-4596-8F8C-F131E76031E4}" type="parTrans" cxnId="{A0B9D644-DE3C-4751-8018-B5D014900A73}">
      <dgm:prSet/>
      <dgm:spPr/>
      <dgm:t>
        <a:bodyPr/>
        <a:lstStyle/>
        <a:p>
          <a:endParaRPr lang="ru-RU"/>
        </a:p>
      </dgm:t>
    </dgm:pt>
    <dgm:pt modelId="{4CD6DCA3-F158-4E83-BE9E-88C5B11C0E43}" type="sibTrans" cxnId="{A0B9D644-DE3C-4751-8018-B5D014900A73}">
      <dgm:prSet/>
      <dgm:spPr/>
      <dgm:t>
        <a:bodyPr/>
        <a:lstStyle/>
        <a:p>
          <a:endParaRPr lang="ru-RU"/>
        </a:p>
      </dgm:t>
    </dgm:pt>
    <dgm:pt modelId="{4472B9EF-05E6-42F2-B3FF-1C3D49AEBF8B}" type="pres">
      <dgm:prSet presAssocID="{CA308C2D-BED6-40FD-9C1E-3DFD6D5DB7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8FA7E3-E53E-411F-B195-B59378DDECED}" type="pres">
      <dgm:prSet presAssocID="{D8012D96-183F-4DBF-9D8B-CD82CBA0B0E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41B30-6EB4-4D81-877A-2F1561AB4C14}" type="pres">
      <dgm:prSet presAssocID="{9936719A-D6E3-4F2D-B117-88B55DAD51BC}" presName="spacer" presStyleCnt="0"/>
      <dgm:spPr/>
    </dgm:pt>
    <dgm:pt modelId="{3C442A42-7098-4054-B169-CB4A927DC599}" type="pres">
      <dgm:prSet presAssocID="{11103C5D-F432-46E1-BC57-CE79D8FFA78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D0DCA-0548-4260-B656-C8217243D95D}" type="pres">
      <dgm:prSet presAssocID="{6DAD32ED-C07C-492A-9A5F-B75CF5D7AC83}" presName="spacer" presStyleCnt="0"/>
      <dgm:spPr/>
    </dgm:pt>
    <dgm:pt modelId="{18C8D351-03B1-4B34-8D8A-1699AF596140}" type="pres">
      <dgm:prSet presAssocID="{C49102F7-D2CE-44E9-99CE-E2A2BDFCF74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C8CC0E-4DA7-4F24-A983-DBFE3B620C46}" type="pres">
      <dgm:prSet presAssocID="{EF221CC9-9FF4-4F4B-916F-BF8A13C2D6E5}" presName="spacer" presStyleCnt="0"/>
      <dgm:spPr/>
    </dgm:pt>
    <dgm:pt modelId="{05E28769-53E4-48C8-A056-B291CE9EA3FB}" type="pres">
      <dgm:prSet presAssocID="{E5746454-D13F-497A-99C7-69C616B2553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8C3865-07EB-4143-9622-CC81CC63EC1E}" srcId="{CA308C2D-BED6-40FD-9C1E-3DFD6D5DB7C1}" destId="{C49102F7-D2CE-44E9-99CE-E2A2BDFCF74F}" srcOrd="2" destOrd="0" parTransId="{72FD2671-11DA-4A39-A6DF-D0E5150653FF}" sibTransId="{EF221CC9-9FF4-4F4B-916F-BF8A13C2D6E5}"/>
    <dgm:cxn modelId="{05910683-6DF0-4E43-8592-A7EADA424A44}" srcId="{CA308C2D-BED6-40FD-9C1E-3DFD6D5DB7C1}" destId="{D8012D96-183F-4DBF-9D8B-CD82CBA0B0EE}" srcOrd="0" destOrd="0" parTransId="{5C001585-837D-4A11-949E-E73D97F84F95}" sibTransId="{9936719A-D6E3-4F2D-B117-88B55DAD51BC}"/>
    <dgm:cxn modelId="{A0B9D644-DE3C-4751-8018-B5D014900A73}" srcId="{CA308C2D-BED6-40FD-9C1E-3DFD6D5DB7C1}" destId="{E5746454-D13F-497A-99C7-69C616B2553D}" srcOrd="3" destOrd="0" parTransId="{A63FF439-AD57-4596-8F8C-F131E76031E4}" sibTransId="{4CD6DCA3-F158-4E83-BE9E-88C5B11C0E43}"/>
    <dgm:cxn modelId="{092DC8FE-0E20-48D9-9562-363EDA327479}" type="presOf" srcId="{C49102F7-D2CE-44E9-99CE-E2A2BDFCF74F}" destId="{18C8D351-03B1-4B34-8D8A-1699AF596140}" srcOrd="0" destOrd="0" presId="urn:microsoft.com/office/officeart/2005/8/layout/vList2"/>
    <dgm:cxn modelId="{D32B417F-A6CB-42F1-80E3-2712B3F397CB}" type="presOf" srcId="{E5746454-D13F-497A-99C7-69C616B2553D}" destId="{05E28769-53E4-48C8-A056-B291CE9EA3FB}" srcOrd="0" destOrd="0" presId="urn:microsoft.com/office/officeart/2005/8/layout/vList2"/>
    <dgm:cxn modelId="{9D9164C4-9CE7-498D-9853-0CF6321EF681}" srcId="{CA308C2D-BED6-40FD-9C1E-3DFD6D5DB7C1}" destId="{11103C5D-F432-46E1-BC57-CE79D8FFA78C}" srcOrd="1" destOrd="0" parTransId="{9CA50466-901F-4068-B9C2-0CAA232FA6A7}" sibTransId="{6DAD32ED-C07C-492A-9A5F-B75CF5D7AC83}"/>
    <dgm:cxn modelId="{74B6B177-0A04-4F11-AABE-88A2965AF594}" type="presOf" srcId="{CA308C2D-BED6-40FD-9C1E-3DFD6D5DB7C1}" destId="{4472B9EF-05E6-42F2-B3FF-1C3D49AEBF8B}" srcOrd="0" destOrd="0" presId="urn:microsoft.com/office/officeart/2005/8/layout/vList2"/>
    <dgm:cxn modelId="{2ED21EB1-93B5-4958-B9E7-8DF72EA4547D}" type="presOf" srcId="{11103C5D-F432-46E1-BC57-CE79D8FFA78C}" destId="{3C442A42-7098-4054-B169-CB4A927DC599}" srcOrd="0" destOrd="0" presId="urn:microsoft.com/office/officeart/2005/8/layout/vList2"/>
    <dgm:cxn modelId="{41062702-C751-4EB7-912B-99374D4BB0AC}" type="presOf" srcId="{D8012D96-183F-4DBF-9D8B-CD82CBA0B0EE}" destId="{1A8FA7E3-E53E-411F-B195-B59378DDECED}" srcOrd="0" destOrd="0" presId="urn:microsoft.com/office/officeart/2005/8/layout/vList2"/>
    <dgm:cxn modelId="{84141FFD-3ECA-41F7-999F-14FC62F90AF5}" type="presParOf" srcId="{4472B9EF-05E6-42F2-B3FF-1C3D49AEBF8B}" destId="{1A8FA7E3-E53E-411F-B195-B59378DDECED}" srcOrd="0" destOrd="0" presId="urn:microsoft.com/office/officeart/2005/8/layout/vList2"/>
    <dgm:cxn modelId="{9479303E-FC57-43C7-A8DA-6F2E41353E71}" type="presParOf" srcId="{4472B9EF-05E6-42F2-B3FF-1C3D49AEBF8B}" destId="{45741B30-6EB4-4D81-877A-2F1561AB4C14}" srcOrd="1" destOrd="0" presId="urn:microsoft.com/office/officeart/2005/8/layout/vList2"/>
    <dgm:cxn modelId="{EA5D6EF1-7CEA-4A10-8E10-3672CD49DB69}" type="presParOf" srcId="{4472B9EF-05E6-42F2-B3FF-1C3D49AEBF8B}" destId="{3C442A42-7098-4054-B169-CB4A927DC599}" srcOrd="2" destOrd="0" presId="urn:microsoft.com/office/officeart/2005/8/layout/vList2"/>
    <dgm:cxn modelId="{2B37BB3E-7928-4721-8012-C851C07BBA42}" type="presParOf" srcId="{4472B9EF-05E6-42F2-B3FF-1C3D49AEBF8B}" destId="{BEAD0DCA-0548-4260-B656-C8217243D95D}" srcOrd="3" destOrd="0" presId="urn:microsoft.com/office/officeart/2005/8/layout/vList2"/>
    <dgm:cxn modelId="{F1BC533D-87DA-464D-AB32-33D93DE79285}" type="presParOf" srcId="{4472B9EF-05E6-42F2-B3FF-1C3D49AEBF8B}" destId="{18C8D351-03B1-4B34-8D8A-1699AF596140}" srcOrd="4" destOrd="0" presId="urn:microsoft.com/office/officeart/2005/8/layout/vList2"/>
    <dgm:cxn modelId="{6EA2D685-5328-4F03-BA4B-DA07C821ECF9}" type="presParOf" srcId="{4472B9EF-05E6-42F2-B3FF-1C3D49AEBF8B}" destId="{C6C8CC0E-4DA7-4F24-A983-DBFE3B620C46}" srcOrd="5" destOrd="0" presId="urn:microsoft.com/office/officeart/2005/8/layout/vList2"/>
    <dgm:cxn modelId="{5BDBF978-187B-44D0-9B5F-99ADCBFCECC4}" type="presParOf" srcId="{4472B9EF-05E6-42F2-B3FF-1C3D49AEBF8B}" destId="{05E28769-53E4-48C8-A056-B291CE9EA3F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6398B-5F7B-49F3-A91B-1F551FB484E3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B219C-B232-41A4-9672-BD20F7431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876DE-51A0-454E-B682-49BDC4C35736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5307-CD0E-4219-96FF-31CAD19CFE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BC1B6-803E-4CA0-8BBA-A6E561ED84E6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A7294-2877-415C-9D49-2BE6088EB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68E937-EB33-499D-A27D-326B59C640AF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5CB31C-0E6D-4D02-94CE-9A765AA26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28413-B74F-4E95-B353-6A827C118E5D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A1B33-2F0C-44A2-A93E-80D4B0C31A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02EC9-DCFF-44F2-AD81-96704C6DB907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0CBEC-46E7-43BE-AE9F-EABC9C5CA7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8C70-CBDA-4DF8-8C47-326331B03C95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CEA66-0F14-40E4-8EF5-2990ACFC9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5617622-8D52-4915-80B0-1DDC724B7B96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FFC9AB7-8915-4605-BC9A-14E041E97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5F2E7-4841-4247-BAA4-C3C0582A8791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C6D9F-D059-434C-838F-9E67FD89B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16D5318-72E6-4477-8ABC-B210775C0CCC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1CB0200-4D55-466A-A663-C2B0AA9D4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63AA62-C574-4F8A-AAC9-56709BF481A4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105225-171E-4258-8C96-AF55D35982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D92D74-6071-47BB-811D-DEE5BA957596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A4AE3C-11B0-4051-AE5F-AF66BB465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39" r:id="rId4"/>
    <p:sldLayoutId id="2147483740" r:id="rId5"/>
    <p:sldLayoutId id="2147483747" r:id="rId6"/>
    <p:sldLayoutId id="2147483741" r:id="rId7"/>
    <p:sldLayoutId id="2147483748" r:id="rId8"/>
    <p:sldLayoutId id="2147483749" r:id="rId9"/>
    <p:sldLayoutId id="2147483742" r:id="rId10"/>
    <p:sldLayoutId id="2147483743" r:id="rId11"/>
  </p:sldLayoutIdLst>
  <p:transition>
    <p:newsflash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F%D0%B5%D0%B4%D0%B0%D0%B3%D0%BE%D0%B3%D1%96%D1%87%D0%BD%D0%B0_%D0%B4%D1%96%D0%B0%D0%B3%D0%BD%D0%BE%D1%81%D1%82%D0%B8%D0%BA%D0%B0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7744" y="188640"/>
            <a:ext cx="457200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b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Дніпропетровський національний університет</a:t>
            </a:r>
            <a:b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імені Олеся Гончара</a:t>
            </a:r>
            <a:b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Кафедра  педагогічної та вікової психології</a:t>
            </a:r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Rectangle 10"/>
          <p:cNvSpPr>
            <a:spLocks noChangeArrowheads="1"/>
          </p:cNvSpPr>
          <p:nvPr/>
        </p:nvSpPr>
        <p:spPr bwMode="auto">
          <a:xfrm>
            <a:off x="247650" y="3062288"/>
            <a:ext cx="8896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sz="2400" b="1"/>
              <a:t>ТЕМА 2. Методи дослідження в педагогічній психології.</a:t>
            </a:r>
            <a:r>
              <a:rPr lang="uk-UA"/>
              <a:t> </a:t>
            </a:r>
          </a:p>
          <a:p>
            <a:pPr algn="ctr"/>
            <a:r>
              <a:rPr lang="uk-UA" sz="2000" b="1"/>
              <a:t>Тестування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91680" y="260648"/>
            <a:ext cx="6766520" cy="1008112"/>
          </a:xfrm>
          <a:solidFill>
            <a:schemeClr val="bg2">
              <a:lumMod val="9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Процес</a:t>
            </a:r>
            <a:r>
              <a:rPr lang="ru-RU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тестування</a:t>
            </a:r>
            <a:r>
              <a:rPr lang="ru-RU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можна</a:t>
            </a:r>
            <a:r>
              <a:rPr lang="ru-RU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розділити</a:t>
            </a:r>
            <a:r>
              <a:rPr lang="ru-RU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на три </a:t>
            </a:r>
            <a:r>
              <a:rPr lang="ru-RU" dirty="0" err="1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етапи</a:t>
            </a:r>
            <a:r>
              <a:rPr lang="ru-RU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:</a:t>
            </a:r>
            <a:endParaRPr lang="ru-RU" dirty="0">
              <a:solidFill>
                <a:schemeClr val="tx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55776" y="1628800"/>
            <a:ext cx="5902424" cy="474612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1)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вибір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тесту 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-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визначається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метою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тестування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ступенем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достовірності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надійності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тесту;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2)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його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проведення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-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визначається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інструкцією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до тесту;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3)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інтерпретація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результатів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-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визначається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системою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теоретичних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припущень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щодо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предмета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тестування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467544" y="836712"/>
            <a:ext cx="1440160" cy="1512168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21557" y="192956"/>
            <a:ext cx="6406481" cy="6048672"/>
          </a:xfrm>
          <a:solidFill>
            <a:schemeClr val="accent1">
              <a:lumMod val="75000"/>
            </a:schemeClr>
          </a:solidFill>
          <a:effectLst>
            <a:softEdge rad="635000"/>
          </a:effec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Чисто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педагогічним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аспектом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тестування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є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використання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тестів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успішності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. Широко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застосовуються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тести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умінь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таких як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читання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письмо,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найпростіші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арифметичні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операції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а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також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різні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тести для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діагностики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рівня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навченості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-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виявлення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ступеня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засвоєння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знань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умінь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усіх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навчальних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предметів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.</a:t>
            </a:r>
            <a:endParaRPr lang="ru-RU" dirty="0">
              <a:solidFill>
                <a:schemeClr val="tx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23728" y="476672"/>
            <a:ext cx="6334472" cy="5976664"/>
          </a:xfrm>
          <a:effectLst>
            <a:outerShdw blurRad="50800" dist="25000" dir="5400000" rotWithShape="0">
              <a:srgbClr val="000000">
                <a:alpha val="40000"/>
              </a:srgbClr>
            </a:outerShdw>
            <a:softEdge rad="317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зазвичай</a:t>
            </a:r>
            <a:r>
              <a:rPr lang="ru-RU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тестування</a:t>
            </a:r>
            <a:r>
              <a:rPr lang="ru-RU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як метод </a:t>
            </a:r>
            <a:r>
              <a:rPr lang="ru-RU" sz="3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психолого-педагогічного</a:t>
            </a:r>
            <a:r>
              <a:rPr lang="ru-RU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дослідження</a:t>
            </a:r>
            <a:r>
              <a:rPr lang="ru-RU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зливається</a:t>
            </a:r>
            <a:r>
              <a:rPr lang="ru-RU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</a:t>
            </a:r>
            <a:r>
              <a:rPr lang="ru-RU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практичним</a:t>
            </a:r>
            <a:r>
              <a:rPr lang="ru-RU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тестуванням</a:t>
            </a:r>
            <a:r>
              <a:rPr lang="ru-RU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поточної</a:t>
            </a:r>
            <a:r>
              <a:rPr lang="ru-RU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успішності</a:t>
            </a:r>
            <a:r>
              <a:rPr lang="ru-RU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виявленням</a:t>
            </a:r>
            <a:r>
              <a:rPr lang="ru-RU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рівня</a:t>
            </a:r>
            <a:r>
              <a:rPr lang="ru-RU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навченості</a:t>
            </a:r>
            <a:r>
              <a:rPr lang="ru-RU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контролем </a:t>
            </a:r>
            <a:r>
              <a:rPr lang="ru-RU" sz="3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якості</a:t>
            </a:r>
            <a:r>
              <a:rPr lang="ru-RU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засвоєння</a:t>
            </a:r>
            <a:r>
              <a:rPr lang="ru-RU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навчального</a:t>
            </a:r>
            <a:r>
              <a:rPr lang="ru-RU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матеріалу</a:t>
            </a:r>
            <a:r>
              <a:rPr lang="ru-RU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.</a:t>
            </a:r>
            <a:endParaRPr lang="ru-RU" sz="3200" dirty="0">
              <a:solidFill>
                <a:schemeClr val="tx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630616" cy="1728192"/>
          </a:xfrm>
          <a:solidFill>
            <a:schemeClr val="accent1">
              <a:lumMod val="40000"/>
              <a:lumOff val="6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А.К.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Єрофєєв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аналізуючи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основні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вимоги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тестування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виділяє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наступні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основні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групи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знань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якими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повинен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володіти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тестолог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:</a:t>
            </a:r>
            <a:endParaRPr lang="ru-RU" dirty="0"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483768" y="2420888"/>
            <a:ext cx="5974432" cy="395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57200" indent="-45720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1.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Основні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принципи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нормативно-орієнтованого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тестування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;</a:t>
            </a:r>
          </a:p>
          <a:p>
            <a:pPr marL="457200" indent="-457200" algn="ctr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endParaRPr lang="ru-RU" sz="2400" dirty="0" smtClean="0"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  <a:p>
            <a:pPr marL="457200" indent="-45720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2.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Типи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тестів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і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сфери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їх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застосування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;</a:t>
            </a:r>
          </a:p>
          <a:p>
            <a:pPr marL="457200" indent="-457200" algn="ctr" eaLnBrk="1" fontAlgn="auto" hangingPunct="1">
              <a:spcAft>
                <a:spcPts val="0"/>
              </a:spcAft>
              <a:buFont typeface="Wingdings"/>
              <a:buAutoNum type="arabicPeriod" startAt="2"/>
              <a:defRPr/>
            </a:pPr>
            <a:endParaRPr lang="ru-RU" sz="2400" dirty="0" smtClean="0"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3.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Основи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психометрії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(в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яких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одиницях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вимірюються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системі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психологічні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якості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);</a:t>
            </a:r>
            <a:endParaRPr lang="ru-RU" sz="2400" dirty="0"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95736" y="476672"/>
            <a:ext cx="6262464" cy="48965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4.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Критерії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якості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тесту (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методи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визначення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валідності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надійності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тесту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);</a:t>
            </a:r>
            <a:b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</a:b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</a:b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5.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Етичні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норми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психологічного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тестування</a:t>
            </a: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. </a:t>
            </a:r>
            <a:b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95736" y="836712"/>
            <a:ext cx="6262464" cy="5328592"/>
          </a:xfrm>
          <a:solidFill>
            <a:schemeClr val="bg2">
              <a:lumMod val="75000"/>
            </a:schemeClr>
          </a:solidFill>
          <a:effectLst>
            <a:softEdge rad="635000"/>
          </a:effec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Все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сказане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вище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означає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використання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тестування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педагогічній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психології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вимагає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спеціальної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підготовки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високої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кваліфікації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відповідальності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051720" y="332656"/>
            <a:ext cx="6406480" cy="9361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Класифікація</a:t>
            </a: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педагогічних</a:t>
            </a: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тестів</a:t>
            </a:r>
            <a:endParaRPr lang="ru-RU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95736" y="1412776"/>
            <a:ext cx="6262464" cy="4962146"/>
          </a:xfrm>
          <a:solidFill>
            <a:schemeClr val="accent1">
              <a:lumMod val="40000"/>
              <a:lumOff val="60000"/>
            </a:schemeClr>
          </a:solidFill>
          <a:effectLst>
            <a:softEdge rad="635000"/>
          </a:effectLst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У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вітчизняній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зарубіжній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тестології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пропонуються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різні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класифікації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педагогічних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тестів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залежності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від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обрано</a:t>
            </a:r>
            <a:r>
              <a:rPr lang="uk-UA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ї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підстави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: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цілі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тестування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форми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пред'явлення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тесту,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однорідності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змісту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підхід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до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розробки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тесту.</a:t>
            </a:r>
          </a:p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Далі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ми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постараємося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представити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найбільш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значимі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тести,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згруповані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за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окремими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підставами</a:t>
            </a:r>
            <a:r>
              <a:rPr lang="ru-RU" sz="2400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.</a:t>
            </a:r>
            <a:endParaRPr lang="ru-RU" sz="2400" dirty="0">
              <a:solidFill>
                <a:schemeClr val="tx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2825" y="252264"/>
            <a:ext cx="6172200" cy="61926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9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 </a:t>
            </a:r>
            <a:r>
              <a:rPr lang="ru-RU" sz="49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цілями</a:t>
            </a:r>
            <a:r>
              <a:rPr lang="ru-RU" sz="49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49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використання</a:t>
            </a:r>
            <a:r>
              <a:rPr lang="ru-RU" sz="49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: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запропонована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Гронлунд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дотримуються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Челишкова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М.Б., Майоров А.Н.)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-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вхідне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тестування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забезпечує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перевірку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знань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умінь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на початку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навчання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;</a:t>
            </a:r>
            <a:b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-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формуюче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і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діагностичне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тестування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передбачає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контроль за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формуванням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нових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знань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умінь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процесі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навчання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;</a:t>
            </a:r>
            <a:b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-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тематичне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підсумкове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рубіжне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тестування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забезпечує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визначення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підсумкових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досягнень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67744" y="404664"/>
            <a:ext cx="6190456" cy="6120680"/>
          </a:xfrm>
          <a:solidFill>
            <a:schemeClr val="accent3">
              <a:lumMod val="60000"/>
              <a:lumOff val="40000"/>
            </a:schemeClr>
          </a:solidFill>
          <a:effectLst>
            <a:softEdge rad="635000"/>
          </a:effec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Вхідне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тестування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проводиться на початку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навчання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або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наступного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його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етапу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для того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щоб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визначити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ступінь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володіння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необхідними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(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базовими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)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знаннями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і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вміннями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для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вивчення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пропонованої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дисципліни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тобто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вхідне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тестування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дозволяє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виявити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готовність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до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засвоєння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нових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знань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учнів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. За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допомогою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вхідного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тестування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також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визначають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ступінь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володіння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новим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матеріалом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до початку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його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вивчення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67744" y="332656"/>
            <a:ext cx="6190456" cy="6264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Формуючий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тест (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тобто</a:t>
            </a:r>
            <a:r>
              <a:rPr lang="uk-UA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такий, що 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допомагає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формувати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якісні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знання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) </a:t>
            </a:r>
            <a:r>
              <a:rPr lang="uk-UA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корист</a:t>
            </a:r>
            <a:r>
              <a:rPr lang="uk-UA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ов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ується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для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визначення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якості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засвоєння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матеріалу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за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окремим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розділом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або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темою.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Завдання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включені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в тест,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націлені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перевірку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досліджуваного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або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тільки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що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вивченого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матеріалу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або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теми.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Він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виконує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функцію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зворотного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зв'язку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між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викладачем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і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учнем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. </a:t>
            </a:r>
            <a:r>
              <a:rPr lang="uk-UA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Формуючий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тест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сприяє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своєчасному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виявленню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усуненню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прогалин в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процесі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навчання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. На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відміну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від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традиційних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засобів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контролю </a:t>
            </a:r>
            <a:r>
              <a:rPr lang="uk-UA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формуюче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тестування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ефективніше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так як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економить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час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і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зусилля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викладача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.</a:t>
            </a:r>
            <a:r>
              <a:rPr lang="ru-RU" sz="18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Arial Black" pitchFamily="34" charset="0"/>
              </a:rPr>
            </a:br>
            <a:endParaRPr lang="ru-RU" sz="18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rot="21388639">
            <a:off x="423863" y="593725"/>
            <a:ext cx="6172200" cy="11017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err="1" smtClean="0">
                <a:latin typeface="Arial Black" pitchFamily="34" charset="0"/>
              </a:rPr>
              <a:t>Психологічне</a:t>
            </a:r>
            <a:r>
              <a:rPr lang="ru-RU" sz="3600" dirty="0" smtClean="0">
                <a:latin typeface="Arial Black" pitchFamily="34" charset="0"/>
              </a:rPr>
              <a:t> </a:t>
            </a:r>
            <a:r>
              <a:rPr lang="ru-RU" sz="3600" dirty="0" err="1" smtClean="0">
                <a:latin typeface="Arial Black" pitchFamily="34" charset="0"/>
              </a:rPr>
              <a:t>тестування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483768" y="2132856"/>
            <a:ext cx="5974432" cy="424206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0" dirty="0" smtClean="0"/>
              <a:t>  </a:t>
            </a:r>
            <a:r>
              <a:rPr lang="ru-RU" sz="2000" b="0" dirty="0" smtClean="0">
                <a:solidFill>
                  <a:schemeClr val="tx1"/>
                </a:solidFill>
                <a:latin typeface="Arial Black" pitchFamily="34" charset="0"/>
              </a:rPr>
              <a:t>—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вимірювання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індивідуально-психологічних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відмінностей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.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Спочатку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термін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«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психологічне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тестування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»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застосовувався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доволі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широко,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включаючи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в себе будь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які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вимірювання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в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психологічній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науці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.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Пізніше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по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мірі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розвитку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тестів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сфера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психологічного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тестування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звужується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до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вимірювання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особистісних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особливостей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та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когнітивних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здібностей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.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Основним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інструментом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психологічної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діагностики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є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 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психологічний</a:t>
            </a:r>
            <a:r>
              <a:rPr lang="ru-RU" sz="2000" b="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тест.</a:t>
            </a:r>
            <a:endParaRPr lang="ru-RU" sz="2000" dirty="0">
              <a:solidFill>
                <a:schemeClr val="tx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6660232" y="1124744"/>
            <a:ext cx="1224136" cy="1080120"/>
          </a:xfrm>
          <a:prstGeom prst="curved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23728" y="332656"/>
            <a:ext cx="6334472" cy="6264696"/>
          </a:xfrm>
          <a:solidFill>
            <a:schemeClr val="accent4">
              <a:lumMod val="40000"/>
              <a:lumOff val="60000"/>
            </a:schemeClr>
          </a:solidFill>
          <a:effectLst>
            <a:softEdge rad="635000"/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Діагностичний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тест,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який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використовується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в поточному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контролі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спрямований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на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виявлення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причин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допущених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помилок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на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з'ясування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чому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виникли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ті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чи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інші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прогалини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в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знаннях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учнів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систематичні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помилки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.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Діагностичний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тест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складається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із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завдань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на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певну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конкретну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область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змісту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такі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завдання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відрізняються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граничною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деталізацією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це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допомагає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відстежити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на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якому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етапі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виникають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помилки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.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Діагностичний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тест проводиться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після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формуючого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коли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визначені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систематичні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помилки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стійкі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прогалини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.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Аналіз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результатів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діагностичного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тесту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допомагає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встановити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причини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помилок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і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шляхи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їх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усунення</a:t>
            </a:r>
            <a:r>
              <a:rPr lang="ru-RU" sz="2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95736" y="332656"/>
            <a:ext cx="6262464" cy="6192688"/>
          </a:xfrm>
          <a:solidFill>
            <a:schemeClr val="accent4">
              <a:lumMod val="20000"/>
              <a:lumOff val="80000"/>
            </a:schemeClr>
          </a:solidFill>
          <a:effectLst>
            <a:softEdge rad="635000"/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Підсумкове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тестування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проводиться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після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закінчення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навчання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і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служить для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оцінки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результатів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навчання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тобто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визначає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його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ефективність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: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наскільки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реальні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результати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збігаються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очікуваними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запланованими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наскільки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вони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відповідають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стандарту.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Підсумковий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тест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охоплює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досить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широку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область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змісту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вивченої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теми,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розділу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дисципліни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етапи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навчання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. У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підсумковий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тест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включаються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завдання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перевірку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знань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найважливіших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елементів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змісту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сформованість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необхідних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навичок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.</a:t>
            </a:r>
            <a:endParaRPr lang="ru-RU" sz="2400" dirty="0">
              <a:solidFill>
                <a:schemeClr val="tx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rot="20958212">
            <a:off x="755650" y="620713"/>
            <a:ext cx="5256213" cy="122396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400" dirty="0" smtClean="0">
                <a:latin typeface="Arial Black" pitchFamily="34" charset="0"/>
              </a:rPr>
              <a:t>Висновки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0" y="2204864"/>
            <a:ext cx="6172200" cy="41700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Метод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тестування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-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метод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діагностики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психічних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можливостей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індивіда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(тих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чи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інших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здібностей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нахилів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навичок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).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Широке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поширення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тестів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почалося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1905 року, коли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був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запропонований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тест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Бінс-Симона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для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діагностики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дитячого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інтелекту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br>
              <a:rPr lang="ru-RU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даний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час широко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використовуються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тести,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визначають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рівень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інтелектуального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просторової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орієнтації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, психомоторики,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пам'яті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здатності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професійної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діяльності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тссти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досягнення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(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визначають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рівень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оволодіння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знаннями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навичками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),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діагностики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особистісних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якостей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клінічні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тести та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ін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br>
              <a:rPr lang="ru-RU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Цінність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тестів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залежить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від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їх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валідності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надійності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-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їх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попередньої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експериментальної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перевірки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 rot="20002879">
            <a:off x="6084888" y="836613"/>
            <a:ext cx="1582737" cy="1223962"/>
          </a:xfrm>
          <a:prstGeom prst="curved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91680" y="332656"/>
            <a:ext cx="6766520" cy="10801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Список використаної літератури</a:t>
            </a:r>
            <a:endParaRPr lang="ru-RU" sz="32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91680" y="1628800"/>
            <a:ext cx="6766520" cy="4746122"/>
          </a:xfr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  <a:softEdge rad="127000"/>
          </a:effectLst>
        </p:spPr>
        <p:txBody>
          <a:bodyPr>
            <a:normAutofit lnSpcReduction="10000"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0" dirty="0" err="1" smtClean="0">
                <a:solidFill>
                  <a:schemeClr val="tx1"/>
                </a:solidFill>
                <a:latin typeface="Arial Black" pitchFamily="34" charset="0"/>
              </a:rPr>
              <a:t>Айсмонтас</a:t>
            </a:r>
            <a:r>
              <a:rPr lang="ru-RU" b="0" dirty="0" smtClean="0">
                <a:solidFill>
                  <a:schemeClr val="tx1"/>
                </a:solidFill>
                <a:latin typeface="Arial Black" pitchFamily="34" charset="0"/>
              </a:rPr>
              <a:t> Б.Б. Педагогическая психология: схемы и тесты. - М.: </a:t>
            </a:r>
            <a:r>
              <a:rPr lang="ru-RU" b="0" dirty="0" err="1" smtClean="0">
                <a:solidFill>
                  <a:schemeClr val="tx1"/>
                </a:solidFill>
                <a:latin typeface="Arial Black" pitchFamily="34" charset="0"/>
              </a:rPr>
              <a:t>Владос</a:t>
            </a:r>
            <a:r>
              <a:rPr lang="ru-RU" b="0" dirty="0" smtClean="0">
                <a:solidFill>
                  <a:schemeClr val="tx1"/>
                </a:solidFill>
                <a:latin typeface="Arial Black" pitchFamily="34" charset="0"/>
              </a:rPr>
              <a:t>, 2004. - 208 с.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uk-UA" b="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0" dirty="0" smtClean="0">
                <a:solidFill>
                  <a:schemeClr val="tx1"/>
                </a:solidFill>
                <a:latin typeface="Arial Black" pitchFamily="34" charset="0"/>
              </a:rPr>
              <a:t>Волкова А.А. Психология и педагогика. - Ростов </a:t>
            </a:r>
            <a:r>
              <a:rPr lang="ru-RU" b="0" dirty="0" err="1" smtClean="0">
                <a:solidFill>
                  <a:schemeClr val="tx1"/>
                </a:solidFill>
                <a:latin typeface="Arial Black" pitchFamily="34" charset="0"/>
              </a:rPr>
              <a:t>н</a:t>
            </a:r>
            <a:r>
              <a:rPr lang="ru-RU" b="0" dirty="0" smtClean="0">
                <a:solidFill>
                  <a:schemeClr val="tx1"/>
                </a:solidFill>
                <a:latin typeface="Arial Black" pitchFamily="34" charset="0"/>
              </a:rPr>
              <a:t>/Д.: Феникс, 2004. - 256 с.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b="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0" dirty="0" smtClean="0">
                <a:solidFill>
                  <a:schemeClr val="tx1"/>
                </a:solidFill>
                <a:latin typeface="Arial Black" pitchFamily="34" charset="0"/>
              </a:rPr>
              <a:t>Волкова А.А., Димитрова Л.В. Психология и педагогика для студентов вузов. - Ростов </a:t>
            </a:r>
            <a:r>
              <a:rPr lang="ru-RU" b="0" dirty="0" err="1" smtClean="0">
                <a:solidFill>
                  <a:schemeClr val="tx1"/>
                </a:solidFill>
                <a:latin typeface="Arial Black" pitchFamily="34" charset="0"/>
              </a:rPr>
              <a:t>н</a:t>
            </a:r>
            <a:r>
              <a:rPr lang="ru-RU" b="0" dirty="0" smtClean="0">
                <a:solidFill>
                  <a:schemeClr val="tx1"/>
                </a:solidFill>
                <a:latin typeface="Arial Black" pitchFamily="34" charset="0"/>
              </a:rPr>
              <a:t>/Д.: Феникс, 2005. - 249 с.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b="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0" i="1" dirty="0" err="1" smtClean="0">
                <a:solidFill>
                  <a:schemeClr val="tx1"/>
                </a:solidFill>
                <a:latin typeface="Arial Black" pitchFamily="34" charset="0"/>
              </a:rPr>
              <a:t>Савчин</a:t>
            </a:r>
            <a:r>
              <a:rPr lang="ru-RU" b="0" i="1" dirty="0" smtClean="0">
                <a:solidFill>
                  <a:schemeClr val="tx1"/>
                </a:solidFill>
                <a:latin typeface="Arial Black" pitchFamily="34" charset="0"/>
              </a:rPr>
              <a:t> М</a:t>
            </a:r>
            <a:r>
              <a:rPr lang="ru-RU" b="0" dirty="0" smtClean="0">
                <a:solidFill>
                  <a:schemeClr val="tx1"/>
                </a:solidFill>
                <a:latin typeface="Arial Black" pitchFamily="34" charset="0"/>
              </a:rPr>
              <a:t> Педагогическая психология - Дрогобыч: Возрождение, 1998 - 142 с.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b="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0" i="1" dirty="0" err="1" smtClean="0">
                <a:solidFill>
                  <a:schemeClr val="tx1"/>
                </a:solidFill>
                <a:latin typeface="Arial Black" pitchFamily="34" charset="0"/>
              </a:rPr>
              <a:t>Шаграева</a:t>
            </a:r>
            <a:r>
              <a:rPr lang="ru-RU" b="0" i="1" dirty="0" smtClean="0">
                <a:solidFill>
                  <a:schemeClr val="tx1"/>
                </a:solidFill>
                <a:latin typeface="Arial Black" pitchFamily="34" charset="0"/>
              </a:rPr>
              <a:t> ОА</a:t>
            </a:r>
            <a:r>
              <a:rPr lang="ru-RU" b="0" dirty="0" smtClean="0">
                <a:solidFill>
                  <a:schemeClr val="tx1"/>
                </a:solidFill>
                <a:latin typeface="Arial Black" pitchFamily="34" charset="0"/>
              </a:rPr>
              <a:t> Детская психология: Теоретический и практический курс - М: ВЛАДОС, 2001 - 368 с.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b="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b="0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2204864"/>
            <a:ext cx="6264696" cy="4392488"/>
          </a:xfr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200" b="0" dirty="0" smtClean="0"/>
              <a:t> —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стандартизоване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, часто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обмежене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у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часі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випробування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призначене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для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встановлення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кількісних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якісних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індивідуально-психологічних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особливостей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Основна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задача тесту —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передбачення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на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його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основі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майбутньої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поведінки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досліджуваного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. За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спрямованістю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виокремлюють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тести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здібностей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та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досягнень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особистісні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тести та тести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окремих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психічних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функцій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. За формою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процедури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дослідження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тест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може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бути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груповим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та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індивідуальним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. За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особливостями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тестових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завдань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 —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вербальним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та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практичним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(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невербальним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).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Залежно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від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наявності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чи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відсутності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часових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обмежень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тести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поділяють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на тести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швидкості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 та тести </a:t>
            </a:r>
            <a:r>
              <a:rPr lang="ru-RU" sz="1800" b="0" dirty="0" err="1" smtClean="0">
                <a:solidFill>
                  <a:schemeClr val="tx1"/>
                </a:solidFill>
                <a:latin typeface="Arial Black" pitchFamily="34" charset="0"/>
              </a:rPr>
              <a:t>результативності</a:t>
            </a:r>
            <a:r>
              <a:rPr lang="ru-RU" sz="1800" b="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endParaRPr lang="ru-RU" sz="1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-360710" y="-67965"/>
            <a:ext cx="4248473" cy="1800200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 err="1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Психологічний</a:t>
            </a:r>
            <a:r>
              <a:rPr lang="ru-RU" sz="4400" b="1" i="1" dirty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тест</a:t>
            </a:r>
            <a:endParaRPr lang="ru-RU" sz="4400" b="1" dirty="0"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332656"/>
            <a:ext cx="6172200" cy="5832648"/>
          </a:xfrm>
          <a:solidFill>
            <a:schemeClr val="accent1">
              <a:lumMod val="40000"/>
              <a:lumOff val="60000"/>
            </a:schemeClr>
          </a:solidFill>
          <a:effectLst>
            <a:softEdge rad="317500"/>
          </a:effec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400" b="0" cap="none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КЛАСИЧНИМ У ПЕДАГОГІ</a:t>
            </a:r>
            <a:r>
              <a:rPr lang="uk-UA" sz="2400" b="0" cap="none" smtClean="0">
                <a:solidFill>
                  <a:schemeClr val="tx1"/>
                </a:solidFill>
                <a:latin typeface="Arial" charset="0"/>
                <a:cs typeface="Arial" charset="0"/>
              </a:rPr>
              <a:t>ІЧНІЙ ПСИХОЛОГІЇ </a:t>
            </a:r>
            <a:r>
              <a:rPr lang="ru-RU" sz="2400" b="0" cap="none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Є ВИЗНАЧЕННЯ К. ІНГЕКАМПА: «ТЕСТУВАННЯ — ЦЕ МЕТОД </a:t>
            </a:r>
            <a:r>
              <a:rPr lang="ru-RU" sz="2400" b="0" cap="none" smtClean="0">
                <a:solidFill>
                  <a:schemeClr val="tx1"/>
                </a:solidFill>
                <a:latin typeface="Arial Black" pitchFamily="34" charset="0"/>
                <a:cs typeface="Arial" charset="0"/>
                <a:hlinkClick r:id="rId2" tooltip="Педагогічна діагностика"/>
              </a:rPr>
              <a:t>ПЕДАГОГІЧНОЇ ДІАГНОСТИКИ</a:t>
            </a:r>
            <a:r>
              <a:rPr lang="ru-RU" sz="2400" b="0" cap="none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, ЗА ДОПОМОГОЮ ЯКОГО ВИБІР ПОВЕДІНКИ, ЩО ПРЕЗЕНТУЄ ПЕРЕДУМОВИ ЧИ РЕЗУЛЬТАТИ НАВЧАЛЬНОГО ПРОЦЕСУ, ПОВИНЕН МАКСИМАЛЬНО ВІДПОВІДАТИ ПРИНЦИПАМ ЗІСТАВЛЕННЯ, ОБ'ЄКТИВНОСТІ, НАДІЙНОСТІ ТА ВАЛІДНОСТІ ВИМІРІВ, ПОВИНЕН ПРОЙТИ ОПРАЦЮВАННЯ Й ІНТЕРПРЕТАЦІЮ Й БУТИ ПРИЙНЯТНИМ ДЛЯ ЗАСТОСУВАННЯ В ПЕДАГОГІЧНІЙ ПРАКТИЦІ».</a:t>
            </a:r>
            <a:endParaRPr lang="ru-RU" sz="2400" cap="none" smtClean="0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93975" y="188913"/>
            <a:ext cx="6550025" cy="14398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Характеристики </a:t>
            </a:r>
            <a:r>
              <a:rPr lang="ru-RU" sz="36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психологічних</a:t>
            </a:r>
            <a:r>
              <a:rPr lang="ru-RU" sz="36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844825"/>
            <a:ext cx="7920880" cy="47089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softEdge rad="127000"/>
          </a:effectLst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Валідність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— комплексна характеристика тесту,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сферу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досліджуваних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репрезентативність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досліджуваної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відношенню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діагностичної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процедури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Валідність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тесту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вимірювати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те,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вимірювання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призначений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Надійність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характеристика методики,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точність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психодіагностичних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вимірювань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стійкість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тесту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сторонніх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випадкових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Надійність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вказує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внутрішню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узгодженість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тесту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стійкість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ретестування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Дискримінативність</a:t>
            </a:r>
            <a:r>
              <a:rPr lang="ru-RU" sz="20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тесту та тесту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диференціювати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досліджуваних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мінімального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та «максимального»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тесту.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Стандартизованість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тесту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репрезентативних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досліджуваних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порівнянність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досліджуваних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8070" y="558329"/>
            <a:ext cx="6406480" cy="5544616"/>
          </a:xfrm>
          <a:solidFill>
            <a:schemeClr val="accent1">
              <a:lumMod val="75000"/>
            </a:schemeClr>
          </a:solidFill>
          <a:effectLst>
            <a:softEdge rad="635000"/>
          </a:effec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У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зв'язку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зі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специфікою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предмета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педагогічної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психології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одні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методи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використовуються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ній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більшою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мірою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інші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-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меншою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Однак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все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більшого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поширення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педагогічній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психології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одержує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метод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тестування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.</a:t>
            </a:r>
            <a:endParaRPr lang="ru-RU" dirty="0">
              <a:solidFill>
                <a:schemeClr val="tx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07704" y="332656"/>
            <a:ext cx="6264696" cy="11521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Від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інших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способів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обстеження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тестування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відрізняється</a:t>
            </a: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:</a:t>
            </a:r>
            <a:endParaRPr lang="ru-RU" dirty="0"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195736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91680" y="260648"/>
            <a:ext cx="6766520" cy="6120680"/>
          </a:xfrm>
          <a:solidFill>
            <a:schemeClr val="accent1">
              <a:lumMod val="40000"/>
              <a:lumOff val="60000"/>
            </a:schemeClr>
          </a:solidFill>
          <a:effectLst>
            <a:outerShdw blurRad="50800" dist="25000" dir="5400000" rotWithShape="0">
              <a:srgbClr val="000000">
                <a:alpha val="40000"/>
              </a:srgbClr>
            </a:outerShdw>
            <a:softEdge rad="317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ru-RU" sz="2800" cap="none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ТЕСТУВАННЯ ПЕРЕДБАЧАЄ, ЩО ДОСЛІДЖУВАНИЙ ВИКОНУЄ ПЕВНУ ДІЯЛЬНІСТЬ: ЦЕ МОЖЕ БУТИ РІШЕННЯ ЗАДАЧ, МАЛЮВАННЯ, РОЗПОВІДЬ ПО КАРТИНЦІ </a:t>
            </a:r>
            <a:r>
              <a:rPr lang="ru-RU" sz="2800" cap="none" smtClean="0">
                <a:solidFill>
                  <a:schemeClr val="tx1"/>
                </a:solidFill>
                <a:latin typeface="Arial" charset="0"/>
                <a:cs typeface="Arial" charset="0"/>
              </a:rPr>
              <a:t>ТОЩО</a:t>
            </a:r>
            <a:r>
              <a:rPr lang="ru-RU" sz="2800" cap="none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 - В ЗАЛЕЖНОСТІ ВІД ВИКОРИСТОВУВАНОЇ МЕТОДИКИ; ВІДБУВАЄТЬСЯ ПЕВНЕ ВИПРОБУВАННЯ, НА ПІДСТАВІ РЕЗУЛЬТАТІВ ЯКОГО ПСИХОЛОГ РОБИТЬ ВИСНОВКИ ПРО НАЯВНІСТЬ, ОСОБЛИВОСТІ ТА РІВНІ РОЗВИТКУ ТИХ ЧИ ІНШИХ ВЛАСТИВОСТЕЙ.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67744" y="404664"/>
            <a:ext cx="6190456" cy="59766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Окремі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тести -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це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стандартні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набори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завдань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і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матеріалу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яким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працює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досліджуваний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; стандартна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й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процедура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пред'явлення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завдань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хоча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деяких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випадках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передбачаються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певні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ступені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свободи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для психолога - право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задати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додаткове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питання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побудувати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бесіду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зв'язку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матеріалом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ін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. Процедура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оцінки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результатів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теж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стандартна.</a:t>
            </a:r>
            <a:b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</a:b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Така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стандартизація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дозволяє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зіставляти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результати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різних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досліджуваних</a:t>
            </a: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.</a:t>
            </a:r>
            <a:endParaRPr lang="ru-RU" sz="2400" dirty="0"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391</TotalTime>
  <Words>250</Words>
  <Application>Microsoft Office PowerPoint</Application>
  <PresentationFormat>Экран (4:3)</PresentationFormat>
  <Paragraphs>18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23</vt:i4>
      </vt:variant>
    </vt:vector>
  </HeadingPairs>
  <TitlesOfParts>
    <vt:vector size="37" baseType="lpstr">
      <vt:lpstr>Arial</vt:lpstr>
      <vt:lpstr>Century Schoolbook</vt:lpstr>
      <vt:lpstr>Wingdings</vt:lpstr>
      <vt:lpstr>Wingdings 2</vt:lpstr>
      <vt:lpstr>Calibri</vt:lpstr>
      <vt:lpstr>Times New Roman</vt:lpstr>
      <vt:lpstr>Arial Black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Слайд 1</vt:lpstr>
      <vt:lpstr>ПСИХОЛОГІЧНЕ ТЕСТУВАННЯ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ВИСНОВКИ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Rara Avis</dc:creator>
  <cp:lastModifiedBy>Любовь</cp:lastModifiedBy>
  <cp:revision>59</cp:revision>
  <dcterms:created xsi:type="dcterms:W3CDTF">2016-03-07T23:28:10Z</dcterms:created>
  <dcterms:modified xsi:type="dcterms:W3CDTF">2017-01-23T02:30:54Z</dcterms:modified>
</cp:coreProperties>
</file>