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74" r:id="rId5"/>
    <p:sldId id="271" r:id="rId6"/>
    <p:sldId id="258" r:id="rId7"/>
    <p:sldId id="272" r:id="rId8"/>
    <p:sldId id="267" r:id="rId9"/>
    <p:sldId id="266" r:id="rId10"/>
    <p:sldId id="259" r:id="rId11"/>
    <p:sldId id="260" r:id="rId12"/>
    <p:sldId id="273" r:id="rId13"/>
    <p:sldId id="261" r:id="rId14"/>
    <p:sldId id="262" r:id="rId15"/>
    <p:sldId id="268" r:id="rId16"/>
    <p:sldId id="269" r:id="rId17"/>
    <p:sldId id="263" r:id="rId18"/>
    <p:sldId id="26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18" autoAdjust="0"/>
    <p:restoredTop sz="99467" autoAdjust="0"/>
  </p:normalViewPr>
  <p:slideViewPr>
    <p:cSldViewPr>
      <p:cViewPr>
        <p:scale>
          <a:sx n="70" d="100"/>
          <a:sy n="70" d="100"/>
        </p:scale>
        <p:origin x="-1152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13423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14786-99DE-4158-9394-6BB7632AD186}" type="datetimeFigureOut">
              <a:rPr lang="en-US"/>
              <a:pPr>
                <a:defRPr/>
              </a:pPr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1ED6C-36F3-4A91-8133-38BFAEBDA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8C706-B69A-47E0-A571-F059DA7787DB}" type="datetimeFigureOut">
              <a:rPr lang="en-US"/>
              <a:pPr>
                <a:defRPr/>
              </a:pPr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9E882-C0E5-4232-94C1-572C23954A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69104-BA5B-4088-B895-D2843ED4E872}" type="datetimeFigureOut">
              <a:rPr lang="en-US"/>
              <a:pPr>
                <a:defRPr/>
              </a:pPr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FC8CF-6838-4098-8A5D-3094420E07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7E94F-68F6-4FC7-89E8-56AB4D793587}" type="datetimeFigureOut">
              <a:rPr lang="en-US"/>
              <a:pPr>
                <a:defRPr/>
              </a:pPr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83102-C29F-41EC-8136-424D23D9F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4EB1F-0AD7-4058-AC36-96B5D631546F}" type="datetimeFigureOut">
              <a:rPr lang="en-US"/>
              <a:pPr>
                <a:defRPr/>
              </a:pPr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7BD71-114E-4F20-A769-7704FD17B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AEDED-84D8-4416-9A3A-254688E01BD5}" type="datetimeFigureOut">
              <a:rPr lang="en-US"/>
              <a:pPr>
                <a:defRPr/>
              </a:pPr>
              <a:t>1/23/2017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0DA03-5735-4E7F-B734-B4F32295A7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DD4F8-7CC3-4ED0-A47D-219B1DC43890}" type="datetimeFigureOut">
              <a:rPr lang="en-US"/>
              <a:pPr>
                <a:defRPr/>
              </a:pPr>
              <a:t>1/23/2017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84063-8784-4A67-9200-BCF491420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CA617-3F20-4DD5-A957-C2953DD4899E}" type="datetimeFigureOut">
              <a:rPr lang="en-US"/>
              <a:pPr>
                <a:defRPr/>
              </a:pPr>
              <a:t>1/23/2017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6BBE1-2C11-4CCE-A612-D665180369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A409D-A898-44B3-8CF8-75374A6CC0A4}" type="datetimeFigureOut">
              <a:rPr lang="en-US"/>
              <a:pPr>
                <a:defRPr/>
              </a:pPr>
              <a:t>1/23/2017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6B310-5186-4CAF-BFA0-C73D06542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570D9-D3E9-4233-A31B-DB6BD89CA669}" type="datetimeFigureOut">
              <a:rPr lang="en-US"/>
              <a:pPr>
                <a:defRPr/>
              </a:pPr>
              <a:t>1/23/2017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852BE-7E5E-4DB1-8DAB-076E413D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9287A-6671-4E79-B053-6A4E53EC2E07}" type="datetimeFigureOut">
              <a:rPr lang="en-US"/>
              <a:pPr>
                <a:defRPr/>
              </a:pPr>
              <a:t>1/23/2017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544C3-25C1-4EE9-8B1C-7569B5238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C888CD-AD1B-4CDA-A6FE-0DFC72D926E1}" type="datetimeFigureOut">
              <a:rPr lang="en-US"/>
              <a:pPr>
                <a:defRPr/>
              </a:pPr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2E5CC2-E193-47A3-993E-E69956484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828800"/>
          </a:xfrm>
        </p:spPr>
        <p:txBody>
          <a:bodyPr/>
          <a:lstStyle/>
          <a:p>
            <a:pPr eaLnBrk="1" hangingPunct="1"/>
            <a:r>
              <a:rPr lang="ru-RU" smtClean="0"/>
              <a:t>Предметний зміст навчальної діяльності</a:t>
            </a:r>
          </a:p>
        </p:txBody>
      </p:sp>
      <p:pic>
        <p:nvPicPr>
          <p:cNvPr id="13314" name="Picture 2" descr="C:\Users\Вероника\Pictures\bo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05000"/>
            <a:ext cx="9144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3246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/>
              <a:t>Предметом </a:t>
            </a:r>
            <a:r>
              <a:rPr lang="ru-RU" b="1" dirty="0" err="1"/>
              <a:t>навчальної</a:t>
            </a:r>
            <a:r>
              <a:rPr lang="ru-RU" b="1" dirty="0"/>
              <a:t> </a:t>
            </a:r>
            <a:r>
              <a:rPr lang="ru-RU" b="1" dirty="0" err="1"/>
              <a:t>діяльності</a:t>
            </a:r>
            <a:r>
              <a:rPr lang="ru-RU" b="1" dirty="0"/>
              <a:t> є: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/>
            </a:r>
            <a:br>
              <a:rPr lang="ru-RU" dirty="0"/>
            </a:br>
            <a:r>
              <a:rPr lang="ru-RU" dirty="0" err="1" smtClean="0"/>
              <a:t>очікуваний</a:t>
            </a:r>
            <a:r>
              <a:rPr lang="ru-RU" dirty="0" smtClean="0"/>
              <a:t> </a:t>
            </a:r>
            <a:r>
              <a:rPr lang="ru-RU" dirty="0"/>
              <a:t>результат (</a:t>
            </a:r>
            <a:r>
              <a:rPr lang="ru-RU" dirty="0" err="1"/>
              <a:t>матеріальний</a:t>
            </a:r>
            <a:r>
              <a:rPr lang="ru-RU" dirty="0"/>
              <a:t>, </a:t>
            </a:r>
            <a:r>
              <a:rPr lang="ru-RU" dirty="0" err="1"/>
              <a:t>ідеальний</a:t>
            </a:r>
            <a:r>
              <a:rPr lang="ru-RU" dirty="0"/>
              <a:t>)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спонукає</a:t>
            </a:r>
            <a:r>
              <a:rPr lang="ru-RU" dirty="0"/>
              <a:t> </a:t>
            </a:r>
            <a:r>
              <a:rPr lang="ru-RU" dirty="0" err="1"/>
              <a:t>суб'єкта</a:t>
            </a:r>
            <a:r>
              <a:rPr lang="ru-RU" dirty="0"/>
              <a:t> </a:t>
            </a:r>
            <a:r>
              <a:rPr lang="ru-RU" dirty="0" err="1"/>
              <a:t>діяти</a:t>
            </a:r>
            <a:r>
              <a:rPr lang="ru-RU" dirty="0"/>
              <a:t> </a:t>
            </a:r>
            <a:r>
              <a:rPr lang="ru-RU" dirty="0" err="1"/>
              <a:t>задля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Метою </a:t>
            </a:r>
            <a:r>
              <a:rPr lang="ru-RU" b="1" dirty="0"/>
              <a:t>і результатом </a:t>
            </a:r>
            <a:r>
              <a:rPr lang="ru-RU" b="1" dirty="0" err="1"/>
              <a:t>навчальної</a:t>
            </a:r>
            <a:r>
              <a:rPr lang="ru-RU" b="1" dirty="0"/>
              <a:t> </a:t>
            </a:r>
            <a:r>
              <a:rPr lang="ru-RU" b="1" dirty="0" err="1"/>
              <a:t>діяльності</a:t>
            </a:r>
            <a:r>
              <a:rPr lang="ru-RU" b="1" dirty="0"/>
              <a:t> </a:t>
            </a:r>
            <a:r>
              <a:rPr lang="ru-RU" b="1" dirty="0" smtClean="0"/>
              <a:t>є:</a:t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/>
              <a:t>суб'єкта</a:t>
            </a:r>
            <a:r>
              <a:rPr lang="ru-RU" dirty="0"/>
              <a:t>, а не 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предметів</a:t>
            </a:r>
            <a:r>
              <a:rPr lang="ru-RU" dirty="0"/>
              <a:t>, на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спрямовані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</a:t>
            </a:r>
            <a:r>
              <a:rPr lang="ru-RU" dirty="0" err="1"/>
              <a:t>хоч</a:t>
            </a:r>
            <a:r>
              <a:rPr lang="ru-RU" dirty="0"/>
              <a:t> без </a:t>
            </a:r>
            <a:r>
              <a:rPr lang="ru-RU" dirty="0" err="1"/>
              <a:t>цього</a:t>
            </a:r>
            <a:r>
              <a:rPr lang="ru-RU" dirty="0"/>
              <a:t> не </a:t>
            </a:r>
            <a:r>
              <a:rPr lang="ru-RU" dirty="0" err="1"/>
              <a:t>обійтися</a:t>
            </a:r>
            <a:r>
              <a:rPr lang="ru-RU" dirty="0"/>
              <a:t>.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суб'єкта</a:t>
            </a:r>
            <a:r>
              <a:rPr lang="ru-RU" dirty="0"/>
              <a:t> </a:t>
            </a:r>
            <a:r>
              <a:rPr lang="ru-RU" dirty="0" err="1"/>
              <a:t>неможливі</a:t>
            </a:r>
            <a:r>
              <a:rPr lang="ru-RU" dirty="0"/>
              <a:t> без </a:t>
            </a:r>
            <a:r>
              <a:rPr lang="ru-RU" dirty="0" err="1"/>
              <a:t>здійснення</a:t>
            </a:r>
            <a:r>
              <a:rPr lang="ru-RU" dirty="0"/>
              <a:t> ним </a:t>
            </a:r>
            <a:r>
              <a:rPr lang="ru-RU" dirty="0" err="1"/>
              <a:t>предметних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>Основна мета нав</a:t>
            </a:r>
            <a:r>
              <a:rPr lang="uk-UA" sz="4000" smtClean="0"/>
              <a:t>чальної діяльності</a:t>
            </a:r>
            <a:endParaRPr lang="ru-RU" sz="40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Основною метою </a:t>
            </a:r>
            <a:r>
              <a:rPr lang="ru-RU" dirty="0" err="1"/>
              <a:t>суб'єкта</a:t>
            </a:r>
            <a:r>
              <a:rPr lang="ru-RU" dirty="0"/>
              <a:t>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є </a:t>
            </a:r>
            <a:r>
              <a:rPr lang="ru-RU" dirty="0" err="1"/>
              <a:t>розширення</a:t>
            </a:r>
            <a:r>
              <a:rPr lang="ru-RU" dirty="0"/>
              <a:t>, </a:t>
            </a:r>
            <a:r>
              <a:rPr lang="ru-RU" dirty="0" err="1"/>
              <a:t>збагачення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,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здібностей</a:t>
            </a:r>
            <a:r>
              <a:rPr lang="ru-RU" dirty="0"/>
              <a:t>, </a:t>
            </a:r>
            <a:r>
              <a:rPr lang="ru-RU" dirty="0" err="1"/>
              <a:t>засвоєння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способів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з </a:t>
            </a:r>
            <a:r>
              <a:rPr lang="ru-RU" dirty="0" smtClean="0"/>
              <a:t>на</a:t>
            </a:r>
            <a:br>
              <a:rPr lang="ru-RU" dirty="0" smtClean="0"/>
            </a:br>
            <a:r>
              <a:rPr lang="ru-RU" dirty="0" err="1" smtClean="0"/>
              <a:t>уковими</a:t>
            </a:r>
            <a:r>
              <a:rPr lang="ru-RU" dirty="0" smtClean="0"/>
              <a:t> </a:t>
            </a:r>
            <a:r>
              <a:rPr lang="ru-RU" dirty="0" err="1"/>
              <a:t>поняттями</a:t>
            </a:r>
            <a:r>
              <a:rPr lang="ru-RU" dirty="0"/>
              <a:t> і </a:t>
            </a:r>
            <a:r>
              <a:rPr lang="ru-RU" dirty="0" err="1"/>
              <a:t>матеріальними</a:t>
            </a:r>
            <a:r>
              <a:rPr lang="ru-RU" dirty="0"/>
              <a:t> предметами.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400800"/>
          </a:xfrm>
        </p:spPr>
        <p:txBody>
          <a:bodyPr rtlCol="0">
            <a:normAutofit fontScale="850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err="1"/>
              <a:t>Засоби</a:t>
            </a:r>
            <a:r>
              <a:rPr lang="ru-RU" b="1" dirty="0"/>
              <a:t> </a:t>
            </a:r>
            <a:r>
              <a:rPr lang="ru-RU" b="1" dirty="0" err="1"/>
              <a:t>учбової</a:t>
            </a:r>
            <a:r>
              <a:rPr lang="ru-RU" b="1" dirty="0"/>
              <a:t> </a:t>
            </a:r>
            <a:r>
              <a:rPr lang="ru-RU" b="1" dirty="0" err="1"/>
              <a:t>діяльності</a:t>
            </a:r>
            <a:r>
              <a:rPr lang="ru-RU" b="1" dirty="0"/>
              <a:t>, з </a:t>
            </a:r>
            <a:r>
              <a:rPr lang="ru-RU" b="1" dirty="0" err="1"/>
              <a:t>допомогою</a:t>
            </a:r>
            <a:r>
              <a:rPr lang="ru-RU" b="1" dirty="0"/>
              <a:t> </a:t>
            </a:r>
            <a:r>
              <a:rPr lang="ru-RU" b="1" dirty="0" err="1"/>
              <a:t>яких</a:t>
            </a:r>
            <a:r>
              <a:rPr lang="ru-RU" b="1" dirty="0"/>
              <a:t> вона </a:t>
            </a:r>
            <a:r>
              <a:rPr lang="ru-RU" b="1" dirty="0" err="1"/>
              <a:t>здійснюється</a:t>
            </a:r>
            <a:r>
              <a:rPr lang="ru-RU" b="1" dirty="0"/>
              <a:t>, </a:t>
            </a:r>
            <a:r>
              <a:rPr lang="ru-RU" b="1" dirty="0" err="1"/>
              <a:t>розглядають</a:t>
            </a:r>
            <a:r>
              <a:rPr lang="ru-RU" b="1" dirty="0"/>
              <a:t> у </a:t>
            </a:r>
            <a:r>
              <a:rPr lang="ru-RU" b="1" dirty="0" err="1"/>
              <a:t>трьох</a:t>
            </a:r>
            <a:r>
              <a:rPr lang="ru-RU" b="1" dirty="0"/>
              <a:t> </a:t>
            </a:r>
            <a:r>
              <a:rPr lang="ru-RU" b="1" dirty="0" smtClean="0"/>
              <a:t>аспектах</a:t>
            </a:r>
            <a:r>
              <a:rPr lang="ru-RU" b="1" dirty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500" dirty="0" err="1" smtClean="0"/>
              <a:t>По-перше</a:t>
            </a:r>
            <a:r>
              <a:rPr lang="ru-RU" sz="3500" dirty="0"/>
              <a:t>, до них </a:t>
            </a:r>
            <a:r>
              <a:rPr lang="ru-RU" sz="3500" dirty="0" err="1"/>
              <a:t>відносять</a:t>
            </a:r>
            <a:r>
              <a:rPr lang="ru-RU" sz="3500" dirty="0"/>
              <a:t> </a:t>
            </a:r>
            <a:r>
              <a:rPr lang="ru-RU" sz="3500" dirty="0" err="1"/>
              <a:t>інтелектуальні</a:t>
            </a:r>
            <a:r>
              <a:rPr lang="ru-RU" sz="3500" dirty="0"/>
              <a:t> </a:t>
            </a:r>
            <a:r>
              <a:rPr lang="ru-RU" sz="3500" dirty="0" err="1"/>
              <a:t>дії</a:t>
            </a:r>
            <a:r>
              <a:rPr lang="ru-RU" sz="3500" dirty="0"/>
              <a:t> (</a:t>
            </a:r>
            <a:r>
              <a:rPr lang="ru-RU" sz="3500" dirty="0" err="1"/>
              <a:t>мисленні</a:t>
            </a:r>
            <a:r>
              <a:rPr lang="ru-RU" sz="3500" dirty="0"/>
              <a:t> </a:t>
            </a:r>
            <a:r>
              <a:rPr lang="ru-RU" sz="3500" dirty="0" err="1"/>
              <a:t>операції</a:t>
            </a:r>
            <a:r>
              <a:rPr lang="ru-RU" sz="3500" dirty="0"/>
              <a:t>), </a:t>
            </a:r>
            <a:r>
              <a:rPr lang="ru-RU" sz="3500" dirty="0" err="1"/>
              <a:t>що</a:t>
            </a:r>
            <a:r>
              <a:rPr lang="ru-RU" sz="3500" dirty="0"/>
              <a:t> лежать в </a:t>
            </a:r>
            <a:r>
              <a:rPr lang="ru-RU" sz="3500" dirty="0" err="1"/>
              <a:t>основі</a:t>
            </a:r>
            <a:r>
              <a:rPr lang="ru-RU" sz="3500" dirty="0"/>
              <a:t> </a:t>
            </a:r>
            <a:r>
              <a:rPr lang="ru-RU" sz="3500" dirty="0" err="1"/>
              <a:t>пізнавальної</a:t>
            </a:r>
            <a:r>
              <a:rPr lang="ru-RU" sz="3500" dirty="0"/>
              <a:t> та </a:t>
            </a:r>
            <a:r>
              <a:rPr lang="ru-RU" sz="3500" dirty="0" err="1"/>
              <a:t>дослідницької</a:t>
            </a:r>
            <a:r>
              <a:rPr lang="ru-RU" sz="3500" dirty="0"/>
              <a:t> </a:t>
            </a:r>
            <a:r>
              <a:rPr lang="ru-RU" sz="3500" dirty="0" err="1"/>
              <a:t>функцій</a:t>
            </a:r>
            <a:r>
              <a:rPr lang="ru-RU" sz="3500" dirty="0"/>
              <a:t> </a:t>
            </a:r>
            <a:r>
              <a:rPr lang="ru-RU" sz="3500" dirty="0" err="1"/>
              <a:t>учбової</a:t>
            </a:r>
            <a:r>
              <a:rPr lang="ru-RU" sz="3500" dirty="0"/>
              <a:t> </a:t>
            </a:r>
            <a:r>
              <a:rPr lang="ru-RU" sz="3500" dirty="0" err="1"/>
              <a:t>діяльності</a:t>
            </a:r>
            <a:r>
              <a:rPr lang="ru-RU" sz="3500" dirty="0"/>
              <a:t>: </a:t>
            </a:r>
            <a:r>
              <a:rPr lang="ru-RU" sz="3500" dirty="0" err="1"/>
              <a:t>аналіз</a:t>
            </a:r>
            <a:r>
              <a:rPr lang="ru-RU" sz="3500" dirty="0"/>
              <a:t>, синтез, </a:t>
            </a:r>
            <a:r>
              <a:rPr lang="ru-RU" sz="3500" dirty="0" err="1"/>
              <a:t>узагальнення</a:t>
            </a:r>
            <a:r>
              <a:rPr lang="ru-RU" sz="3500" dirty="0"/>
              <a:t>, </a:t>
            </a:r>
            <a:r>
              <a:rPr lang="ru-RU" sz="3500" dirty="0" err="1"/>
              <a:t>класифікація</a:t>
            </a:r>
            <a:r>
              <a:rPr lang="ru-RU" sz="3500" dirty="0"/>
              <a:t> та </a:t>
            </a:r>
            <a:r>
              <a:rPr lang="ru-RU" sz="3500" dirty="0" err="1"/>
              <a:t>ін</a:t>
            </a:r>
            <a:r>
              <a:rPr lang="ru-RU" sz="3500" dirty="0"/>
              <a:t>. </a:t>
            </a:r>
            <a:r>
              <a:rPr lang="ru-RU" sz="3500" dirty="0" smtClean="0"/>
              <a:t/>
            </a:r>
            <a:br>
              <a:rPr lang="ru-RU" sz="3500" dirty="0" smtClean="0"/>
            </a:br>
            <a:endParaRPr lang="ru-RU" sz="3500" dirty="0" smtClean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500" dirty="0" err="1" smtClean="0"/>
              <a:t>По-друге</a:t>
            </a:r>
            <a:r>
              <a:rPr lang="ru-RU" sz="3500" dirty="0"/>
              <a:t>, </a:t>
            </a:r>
            <a:r>
              <a:rPr lang="ru-RU" sz="3500" dirty="0" err="1"/>
              <a:t>це</a:t>
            </a:r>
            <a:r>
              <a:rPr lang="ru-RU" sz="3500" dirty="0"/>
              <a:t> </a:t>
            </a:r>
            <a:r>
              <a:rPr lang="ru-RU" sz="3500" dirty="0" err="1"/>
              <a:t>знакові</a:t>
            </a:r>
            <a:r>
              <a:rPr lang="ru-RU" sz="3500" dirty="0"/>
              <a:t> і </a:t>
            </a:r>
            <a:r>
              <a:rPr lang="ru-RU" sz="3500" dirty="0" err="1"/>
              <a:t>мовні</a:t>
            </a:r>
            <a:r>
              <a:rPr lang="ru-RU" sz="3500" dirty="0"/>
              <a:t> </a:t>
            </a:r>
            <a:r>
              <a:rPr lang="ru-RU" sz="3500" dirty="0" err="1"/>
              <a:t>засоби</a:t>
            </a:r>
            <a:r>
              <a:rPr lang="ru-RU" sz="3500" dirty="0"/>
              <a:t>, в </a:t>
            </a:r>
            <a:r>
              <a:rPr lang="ru-RU" sz="3500" dirty="0" err="1"/>
              <a:t>формі</a:t>
            </a:r>
            <a:r>
              <a:rPr lang="ru-RU" sz="3500" dirty="0"/>
              <a:t> </a:t>
            </a:r>
            <a:r>
              <a:rPr lang="ru-RU" sz="3500" dirty="0" err="1"/>
              <a:t>яких</a:t>
            </a:r>
            <a:r>
              <a:rPr lang="ru-RU" sz="3500" dirty="0"/>
              <a:t> </a:t>
            </a:r>
            <a:r>
              <a:rPr lang="ru-RU" sz="3500" dirty="0" err="1"/>
              <a:t>засвоюється</a:t>
            </a:r>
            <a:r>
              <a:rPr lang="ru-RU" sz="3500" dirty="0"/>
              <a:t> </a:t>
            </a:r>
            <a:r>
              <a:rPr lang="ru-RU" sz="3500" dirty="0" err="1"/>
              <a:t>досвід</a:t>
            </a:r>
            <a:r>
              <a:rPr lang="ru-RU" sz="3500" dirty="0"/>
              <a:t>, </a:t>
            </a:r>
            <a:r>
              <a:rPr lang="ru-RU" sz="3500" dirty="0" err="1"/>
              <a:t>відрефлексовується</a:t>
            </a:r>
            <a:r>
              <a:rPr lang="ru-RU" sz="3500" dirty="0"/>
              <a:t> та </a:t>
            </a:r>
            <a:r>
              <a:rPr lang="ru-RU" sz="3500" dirty="0" err="1"/>
              <a:t>відтворюється</a:t>
            </a:r>
            <a:r>
              <a:rPr lang="ru-RU" sz="3500" dirty="0"/>
              <a:t> </a:t>
            </a:r>
            <a:r>
              <a:rPr lang="ru-RU" sz="3500" dirty="0" err="1"/>
              <a:t>індивідуальний</a:t>
            </a:r>
            <a:r>
              <a:rPr lang="ru-RU" sz="3500" dirty="0"/>
              <a:t> </a:t>
            </a:r>
            <a:r>
              <a:rPr lang="ru-RU" sz="3500" dirty="0" err="1"/>
              <a:t>досвід</a:t>
            </a:r>
            <a:r>
              <a:rPr lang="ru-RU" sz="3500" dirty="0"/>
              <a:t>. </a:t>
            </a:r>
            <a:endParaRPr lang="ru-RU" sz="3500" dirty="0" smtClean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3500" dirty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500" dirty="0" err="1" smtClean="0"/>
              <a:t>По-третє</a:t>
            </a:r>
            <a:r>
              <a:rPr lang="ru-RU" sz="3500" dirty="0"/>
              <a:t>, </a:t>
            </a:r>
            <a:r>
              <a:rPr lang="ru-RU" sz="3500" dirty="0" err="1"/>
              <a:t>це</a:t>
            </a:r>
            <a:r>
              <a:rPr lang="ru-RU" sz="3500" dirty="0"/>
              <a:t> так </a:t>
            </a:r>
            <a:r>
              <a:rPr lang="ru-RU" sz="3500" dirty="0" err="1"/>
              <a:t>звані</a:t>
            </a:r>
            <a:r>
              <a:rPr lang="ru-RU" sz="3500" dirty="0"/>
              <a:t> </a:t>
            </a:r>
            <a:r>
              <a:rPr lang="ru-RU" sz="3500" dirty="0" err="1"/>
              <a:t>фонові</a:t>
            </a:r>
            <a:r>
              <a:rPr lang="ru-RU" sz="3500" dirty="0"/>
              <a:t> </a:t>
            </a:r>
            <a:r>
              <a:rPr lang="ru-RU" sz="3500" dirty="0" err="1"/>
              <a:t>знання</a:t>
            </a:r>
            <a:r>
              <a:rPr lang="ru-RU" sz="3500" dirty="0"/>
              <a:t>, </a:t>
            </a:r>
            <a:r>
              <a:rPr lang="ru-RU" sz="3500" dirty="0" err="1"/>
              <a:t>включення</a:t>
            </a:r>
            <a:r>
              <a:rPr lang="ru-RU" sz="3500" dirty="0"/>
              <a:t> до </a:t>
            </a:r>
            <a:r>
              <a:rPr lang="ru-RU" sz="3500" dirty="0" err="1"/>
              <a:t>яких</a:t>
            </a:r>
            <a:r>
              <a:rPr lang="ru-RU" sz="3500" dirty="0"/>
              <a:t> </a:t>
            </a:r>
            <a:r>
              <a:rPr lang="ru-RU" sz="3500" dirty="0" err="1"/>
              <a:t>нових</a:t>
            </a:r>
            <a:r>
              <a:rPr lang="ru-RU" sz="3500" dirty="0"/>
              <a:t> </a:t>
            </a:r>
            <a:r>
              <a:rPr lang="ru-RU" sz="3500" dirty="0" err="1"/>
              <a:t>знань</a:t>
            </a:r>
            <a:r>
              <a:rPr lang="ru-RU" sz="3500" dirty="0"/>
              <a:t> </a:t>
            </a:r>
            <a:r>
              <a:rPr lang="ru-RU" sz="3500" dirty="0" err="1"/>
              <a:t>структурує</a:t>
            </a:r>
            <a:r>
              <a:rPr lang="ru-RU" sz="3500" dirty="0"/>
              <a:t> </a:t>
            </a:r>
            <a:r>
              <a:rPr lang="ru-RU" sz="3500" dirty="0" err="1"/>
              <a:t>індивідуальний</a:t>
            </a:r>
            <a:r>
              <a:rPr lang="ru-RU" sz="3500" dirty="0"/>
              <a:t> </a:t>
            </a:r>
            <a:r>
              <a:rPr lang="ru-RU" sz="3500" dirty="0" err="1"/>
              <a:t>досвід</a:t>
            </a:r>
            <a:r>
              <a:rPr lang="ru-RU" sz="3500" dirty="0"/>
              <a:t> </a:t>
            </a:r>
            <a:r>
              <a:rPr lang="ru-RU" sz="3500" dirty="0" err="1"/>
              <a:t>суб’єкту</a:t>
            </a:r>
            <a:r>
              <a:rPr lang="ru-RU" sz="3500" dirty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248400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i="1" dirty="0" err="1"/>
              <a:t>Предметний</a:t>
            </a:r>
            <a:r>
              <a:rPr lang="ru-RU" sz="3600" i="1" dirty="0"/>
              <a:t> </a:t>
            </a:r>
            <a:r>
              <a:rPr lang="ru-RU" sz="3600" i="1" dirty="0" err="1"/>
              <a:t>зміст</a:t>
            </a:r>
            <a:r>
              <a:rPr lang="ru-RU" sz="3600" i="1" dirty="0"/>
              <a:t> </a:t>
            </a:r>
            <a:r>
              <a:rPr lang="ru-RU" sz="3600" i="1" dirty="0" err="1"/>
              <a:t>навчальної</a:t>
            </a:r>
            <a:r>
              <a:rPr lang="ru-RU" sz="3600" i="1" dirty="0"/>
              <a:t> </a:t>
            </a:r>
            <a:r>
              <a:rPr lang="ru-RU" sz="3600" i="1" dirty="0" err="1"/>
              <a:t>діяльності</a:t>
            </a:r>
            <a:r>
              <a:rPr lang="ru-RU" sz="3600" i="1" dirty="0"/>
              <a:t> </a:t>
            </a:r>
            <a:r>
              <a:rPr lang="ru-RU" sz="3600" i="1" dirty="0" err="1"/>
              <a:t>забезпечує</a:t>
            </a:r>
            <a:r>
              <a:rPr lang="ru-RU" sz="3600" dirty="0"/>
              <a:t> </a:t>
            </a:r>
            <a:r>
              <a:rPr lang="ru-RU" sz="3600" dirty="0" err="1"/>
              <a:t>формування</a:t>
            </a:r>
            <a:r>
              <a:rPr lang="ru-RU" sz="3600" dirty="0"/>
              <a:t> </a:t>
            </a:r>
            <a:r>
              <a:rPr lang="ru-RU" sz="3600" dirty="0" err="1"/>
              <a:t>суб`єкта</a:t>
            </a:r>
            <a:r>
              <a:rPr lang="ru-RU" sz="3600" dirty="0"/>
              <a:t> </a:t>
            </a:r>
            <a:r>
              <a:rPr lang="ru-RU" sz="3600" dirty="0" err="1"/>
              <a:t>іншої</a:t>
            </a:r>
            <a:r>
              <a:rPr lang="ru-RU" sz="3600" dirty="0"/>
              <a:t> </a:t>
            </a:r>
            <a:r>
              <a:rPr lang="ru-RU" sz="3600" dirty="0" err="1"/>
              <a:t>діяльності</a:t>
            </a:r>
            <a:r>
              <a:rPr lang="ru-RU" sz="3600" dirty="0"/>
              <a:t>, а </a:t>
            </a:r>
            <a:r>
              <a:rPr lang="ru-RU" sz="3600" dirty="0" err="1"/>
              <a:t>також</a:t>
            </a:r>
            <a:r>
              <a:rPr lang="ru-RU" sz="3600" dirty="0"/>
              <a:t> </a:t>
            </a:r>
            <a:r>
              <a:rPr lang="ru-RU" sz="3600" dirty="0" err="1"/>
              <a:t>навичок</a:t>
            </a:r>
            <a:r>
              <a:rPr lang="ru-RU" sz="3600" dirty="0"/>
              <a:t> та </a:t>
            </a:r>
            <a:r>
              <a:rPr lang="ru-RU" sz="3600" dirty="0" err="1"/>
              <a:t>умінь</a:t>
            </a:r>
            <a:r>
              <a:rPr lang="ru-RU" sz="3600" dirty="0"/>
              <a:t> </a:t>
            </a:r>
            <a:r>
              <a:rPr lang="ru-RU" sz="3600" dirty="0" err="1"/>
              <a:t>виконувати</a:t>
            </a:r>
            <a:r>
              <a:rPr lang="ru-RU" sz="3600" dirty="0"/>
              <a:t> </a:t>
            </a:r>
            <a:r>
              <a:rPr lang="ru-RU" sz="3600" dirty="0" err="1"/>
              <a:t>діяльність</a:t>
            </a:r>
            <a:r>
              <a:rPr lang="ru-RU" sz="3600" dirty="0"/>
              <a:t>.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У </a:t>
            </a:r>
            <a:r>
              <a:rPr lang="ru-RU" sz="3600" dirty="0" err="1"/>
              <a:t>навчальній</a:t>
            </a:r>
            <a:r>
              <a:rPr lang="ru-RU" sz="3600" dirty="0"/>
              <a:t> </a:t>
            </a:r>
            <a:r>
              <a:rPr lang="ru-RU" sz="3600" dirty="0" err="1"/>
              <a:t>діяльності</a:t>
            </a:r>
            <a:r>
              <a:rPr lang="ru-RU" sz="3600" dirty="0"/>
              <a:t> </a:t>
            </a:r>
            <a:r>
              <a:rPr lang="ru-RU" sz="3600" dirty="0" err="1"/>
              <a:t>формування</a:t>
            </a:r>
            <a:r>
              <a:rPr lang="ru-RU" sz="3600" dirty="0"/>
              <a:t> </a:t>
            </a:r>
            <a:r>
              <a:rPr lang="ru-RU" sz="3600" dirty="0" err="1"/>
              <a:t>навичок</a:t>
            </a:r>
            <a:r>
              <a:rPr lang="ru-RU" sz="3600" dirty="0"/>
              <a:t> та </a:t>
            </a:r>
            <a:r>
              <a:rPr lang="ru-RU" sz="3600" dirty="0" err="1"/>
              <a:t>умінь</a:t>
            </a:r>
            <a:r>
              <a:rPr lang="ru-RU" sz="3600" dirty="0"/>
              <a:t> є </a:t>
            </a:r>
            <a:r>
              <a:rPr lang="ru-RU" sz="3600" i="1" dirty="0"/>
              <a:t>прямим продуктом</a:t>
            </a:r>
            <a:r>
              <a:rPr lang="ru-RU" sz="3600" dirty="0"/>
              <a:t>.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err="1" smtClean="0"/>
              <a:t>Формування</a:t>
            </a:r>
            <a:r>
              <a:rPr lang="ru-RU" sz="3600" dirty="0" smtClean="0"/>
              <a:t> </a:t>
            </a:r>
            <a:r>
              <a:rPr lang="ru-RU" sz="3600" dirty="0" err="1"/>
              <a:t>навичок</a:t>
            </a:r>
            <a:r>
              <a:rPr lang="ru-RU" sz="3600" dirty="0"/>
              <a:t> та </a:t>
            </a:r>
            <a:r>
              <a:rPr lang="ru-RU" sz="3600" dirty="0" err="1"/>
              <a:t>умінь</a:t>
            </a:r>
            <a:r>
              <a:rPr lang="ru-RU" sz="3600" dirty="0"/>
              <a:t> є </a:t>
            </a:r>
            <a:r>
              <a:rPr lang="ru-RU" sz="3600" dirty="0" err="1"/>
              <a:t>ні</a:t>
            </a:r>
            <a:r>
              <a:rPr lang="ru-RU" sz="3600" dirty="0"/>
              <a:t> </a:t>
            </a:r>
            <a:r>
              <a:rPr lang="ru-RU" sz="3600" dirty="0" err="1"/>
              <a:t>чим</a:t>
            </a:r>
            <a:r>
              <a:rPr lang="ru-RU" sz="3600" dirty="0"/>
              <a:t> </a:t>
            </a:r>
            <a:r>
              <a:rPr lang="ru-RU" sz="3600" dirty="0" err="1"/>
              <a:t>іншим</a:t>
            </a:r>
            <a:r>
              <a:rPr lang="ru-RU" sz="3600" dirty="0"/>
              <a:t> як </a:t>
            </a:r>
            <a:r>
              <a:rPr lang="ru-RU" sz="3600" dirty="0" err="1"/>
              <a:t>набуттям</a:t>
            </a:r>
            <a:r>
              <a:rPr lang="ru-RU" sz="3600" dirty="0"/>
              <a:t> </a:t>
            </a:r>
            <a:r>
              <a:rPr lang="ru-RU" sz="3600" dirty="0" err="1"/>
              <a:t>особистістю</a:t>
            </a:r>
            <a:r>
              <a:rPr lang="ru-RU" sz="3600" dirty="0"/>
              <a:t> </a:t>
            </a:r>
            <a:r>
              <a:rPr lang="ru-RU" sz="3600" i="1" dirty="0" err="1"/>
              <a:t>досвіду</a:t>
            </a:r>
            <a:r>
              <a:rPr lang="ru-RU" sz="3600" dirty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           </a:t>
            </a:r>
            <a:r>
              <a:rPr lang="ru-RU" dirty="0" err="1" smtClean="0"/>
              <a:t>Навчальна</a:t>
            </a:r>
            <a:r>
              <a:rPr lang="ru-RU" dirty="0" smtClean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 smtClean="0"/>
              <a:t>має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/>
              <a:t>змісту</a:t>
            </a:r>
            <a:r>
              <a:rPr lang="ru-RU" dirty="0"/>
              <a:t> та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залежать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потреб </a:t>
            </a:r>
            <a:r>
              <a:rPr lang="ru-RU" dirty="0" err="1"/>
              <a:t>суспільства</a:t>
            </a:r>
            <a:r>
              <a:rPr lang="ru-RU" dirty="0"/>
              <a:t>, </a:t>
            </a:r>
            <a:r>
              <a:rPr lang="ru-RU" dirty="0" err="1"/>
              <a:t>конкретизованих</a:t>
            </a:r>
            <a:r>
              <a:rPr lang="ru-RU" dirty="0"/>
              <a:t> у </a:t>
            </a:r>
            <a:r>
              <a:rPr lang="ru-RU" dirty="0" err="1"/>
              <a:t>цілях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Основним</a:t>
            </a:r>
            <a:r>
              <a:rPr lang="ru-RU" dirty="0" smtClean="0"/>
              <a:t> </a:t>
            </a:r>
            <a:r>
              <a:rPr lang="ru-RU" dirty="0" err="1"/>
              <a:t>джерелом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є </a:t>
            </a:r>
            <a:r>
              <a:rPr lang="ru-RU" dirty="0" err="1"/>
              <a:t>здобутий</a:t>
            </a:r>
            <a:r>
              <a:rPr lang="ru-RU" dirty="0"/>
              <a:t> </a:t>
            </a:r>
            <a:r>
              <a:rPr lang="ru-RU" dirty="0" err="1"/>
              <a:t>попередніми</a:t>
            </a:r>
            <a:r>
              <a:rPr lang="ru-RU" dirty="0"/>
              <a:t> </a:t>
            </a:r>
            <a:r>
              <a:rPr lang="ru-RU" dirty="0" err="1"/>
              <a:t>поколіннями</a:t>
            </a:r>
            <a:r>
              <a:rPr lang="ru-RU" dirty="0"/>
              <a:t> </a:t>
            </a:r>
            <a:r>
              <a:rPr lang="ru-RU" dirty="0" err="1"/>
              <a:t>соціальний</a:t>
            </a:r>
            <a:r>
              <a:rPr lang="ru-RU" dirty="0"/>
              <a:t> </a:t>
            </a:r>
            <a:r>
              <a:rPr lang="ru-RU" dirty="0" err="1"/>
              <a:t>досвід</a:t>
            </a:r>
            <a:r>
              <a:rPr lang="ru-RU" dirty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216400" y="1233488"/>
            <a:ext cx="484188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ъект 3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mtClean="0"/>
              <a:t>Під способами учбової діяльності розуміють те, яким способом отримується знання. </a:t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Способи учбової діяльності можуть бути різними: </a:t>
            </a:r>
            <a:br>
              <a:rPr lang="ru-RU" smtClean="0"/>
            </a:br>
            <a:r>
              <a:rPr lang="ru-RU" smtClean="0"/>
              <a:t>репродуктивні, </a:t>
            </a:r>
            <a:br>
              <a:rPr lang="ru-RU" smtClean="0"/>
            </a:br>
            <a:r>
              <a:rPr lang="ru-RU" smtClean="0"/>
              <a:t>проблемно-творчі, </a:t>
            </a:r>
            <a:br>
              <a:rPr lang="ru-RU" smtClean="0"/>
            </a:br>
            <a:r>
              <a:rPr lang="ru-RU" smtClean="0"/>
              <a:t>дослідницько-пошукові дії.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2057400" y="1676400"/>
            <a:ext cx="484188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err="1" smtClean="0"/>
              <a:t>Поетапне</a:t>
            </a:r>
            <a:r>
              <a:rPr lang="ru-RU" b="1" i="1" dirty="0" smtClean="0"/>
              <a:t> </a:t>
            </a:r>
            <a:r>
              <a:rPr lang="ru-RU" b="1" i="1" dirty="0" err="1"/>
              <a:t>формування</a:t>
            </a:r>
            <a:r>
              <a:rPr lang="ru-RU" b="1" i="1" dirty="0"/>
              <a:t> </a:t>
            </a:r>
            <a:r>
              <a:rPr lang="ru-RU" b="1" i="1" dirty="0" err="1"/>
              <a:t>розумових</a:t>
            </a:r>
            <a:r>
              <a:rPr lang="ru-RU" b="1" i="1" dirty="0"/>
              <a:t> </a:t>
            </a:r>
            <a:r>
              <a:rPr lang="ru-RU" b="1" i="1" dirty="0" err="1" smtClean="0"/>
              <a:t>дій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включає</a:t>
            </a:r>
            <a:r>
              <a:rPr lang="ru-RU" b="1" i="1" dirty="0" smtClean="0"/>
              <a:t> в себе </a:t>
            </a:r>
            <a:r>
              <a:rPr lang="ru-RU" b="1" i="1" dirty="0" err="1" smtClean="0"/>
              <a:t>такі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способи</a:t>
            </a:r>
            <a:r>
              <a:rPr lang="ru-RU" b="1" i="1" dirty="0"/>
              <a:t>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</a:t>
            </a:r>
            <a:r>
              <a:rPr lang="ru-RU" dirty="0" err="1"/>
              <a:t>мотивацію</a:t>
            </a:r>
            <a:r>
              <a:rPr lang="ru-RU" dirty="0"/>
              <a:t>;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- </a:t>
            </a:r>
            <a:r>
              <a:rPr lang="ru-RU" dirty="0" err="1"/>
              <a:t>з’ясування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орієнтувальної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;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-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в </a:t>
            </a:r>
            <a:r>
              <a:rPr lang="ru-RU" dirty="0" err="1"/>
              <a:t>матеріальній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матеріалізованій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;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-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в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мовлення</a:t>
            </a:r>
            <a:r>
              <a:rPr lang="ru-RU" dirty="0"/>
              <a:t> </a:t>
            </a:r>
            <a:r>
              <a:rPr lang="ru-RU" dirty="0" err="1"/>
              <a:t>вголос</a:t>
            </a:r>
            <a:r>
              <a:rPr lang="ru-RU" dirty="0"/>
              <a:t>;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-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проговорювання</a:t>
            </a:r>
            <a:r>
              <a:rPr lang="ru-RU" dirty="0"/>
              <a:t> про себе;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-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у </a:t>
            </a:r>
            <a:r>
              <a:rPr lang="ru-RU" dirty="0" err="1"/>
              <a:t>розумовій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ъект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mtClean="0"/>
              <a:t>Будь-яка навчальна діяльність як діяльність учня є </a:t>
            </a:r>
            <a:r>
              <a:rPr lang="ru-RU" i="1" smtClean="0"/>
              <a:t>пізнавальною</a:t>
            </a:r>
            <a:r>
              <a:rPr lang="ru-RU" smtClean="0"/>
              <a:t>. Вона спрямована на зміну особистісного соціального досвіду учня.</a:t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b="1" smtClean="0"/>
              <a:t>Продуктом</a:t>
            </a:r>
            <a:r>
              <a:rPr lang="ru-RU" smtClean="0"/>
              <a:t> такої діяльності є зміни, що відбуваються у суб’єкті. Ці зміни викликає виконання діяльності .</a:t>
            </a:r>
          </a:p>
        </p:txBody>
      </p:sp>
      <p:sp>
        <p:nvSpPr>
          <p:cNvPr id="4" name="Выгнутая влево стрелка 3"/>
          <p:cNvSpPr/>
          <p:nvPr/>
        </p:nvSpPr>
        <p:spPr>
          <a:xfrm>
            <a:off x="930275" y="2438400"/>
            <a:ext cx="731838" cy="121602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ъект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ru-RU" sz="3000" b="1" u="sng" smtClean="0"/>
              <a:t>Навчальна діяльність має зовнішню структуру</a:t>
            </a:r>
            <a:r>
              <a:rPr lang="ru-RU" sz="3000" smtClean="0"/>
              <a:t>, що складається з таких елементів): 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ru-RU" sz="3000" smtClean="0"/>
              <a:t/>
            </a:r>
            <a:br>
              <a:rPr lang="ru-RU" sz="3000" smtClean="0"/>
            </a:br>
            <a:r>
              <a:rPr lang="ru-RU" sz="3000" smtClean="0"/>
              <a:t>1) навчальні ситуації та задачі - як наявність мотиву, проблеми, її прийняття учнями; 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ru-RU" sz="3000" smtClean="0"/>
              <a:t>2) навчальні дії, спрямовані на вирішення відповідних завдань; 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ru-RU" sz="3000" smtClean="0"/>
              <a:t>3) контроль - як співвідношення дії і його результату з заданими зразками; 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ru-RU" sz="3000" smtClean="0"/>
              <a:t>4) оцінка - як фіксація якості (але не кількості) результату навчання, як мотивація наступної навчальної діяльності, роботи. 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 smtClean="0"/>
              <a:t>Навчальна</a:t>
            </a:r>
            <a:r>
              <a:rPr lang="ru-RU" dirty="0" smtClean="0"/>
              <a:t> </a:t>
            </a:r>
            <a:r>
              <a:rPr lang="ru-RU" dirty="0" err="1"/>
              <a:t>діяльність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спрямована</a:t>
            </a:r>
            <a:r>
              <a:rPr lang="ru-RU" dirty="0"/>
              <a:t>  на </a:t>
            </a:r>
            <a:r>
              <a:rPr lang="ru-RU" dirty="0" err="1"/>
              <a:t>набуття</a:t>
            </a:r>
            <a:r>
              <a:rPr lang="ru-RU" dirty="0"/>
              <a:t>  </a:t>
            </a:r>
            <a:r>
              <a:rPr lang="ru-RU" dirty="0" err="1"/>
              <a:t>досвіду</a:t>
            </a:r>
            <a:r>
              <a:rPr lang="ru-RU" dirty="0"/>
              <a:t> </a:t>
            </a:r>
            <a:r>
              <a:rPr lang="ru-RU" dirty="0" err="1"/>
              <a:t>особистістю</a:t>
            </a:r>
            <a:r>
              <a:rPr lang="ru-RU" dirty="0"/>
              <a:t>, на </a:t>
            </a:r>
            <a:r>
              <a:rPr lang="ru-RU" dirty="0" err="1"/>
              <a:t>власну</a:t>
            </a:r>
            <a:r>
              <a:rPr lang="ru-RU" dirty="0"/>
              <a:t> </a:t>
            </a:r>
            <a:r>
              <a:rPr lang="ru-RU" dirty="0" err="1"/>
              <a:t>самозміну</a:t>
            </a:r>
            <a:r>
              <a:rPr lang="ru-RU" dirty="0"/>
              <a:t>. </a:t>
            </a:r>
          </a:p>
        </p:txBody>
      </p:sp>
      <p:pic>
        <p:nvPicPr>
          <p:cNvPr id="14340" name="Объект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816225"/>
            <a:ext cx="5389563" cy="404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79487"/>
          </a:xfrm>
        </p:spPr>
        <p:txBody>
          <a:bodyPr/>
          <a:lstStyle/>
          <a:p>
            <a:pPr eaLnBrk="1" hangingPunct="1"/>
            <a:r>
              <a:rPr lang="uk-UA" smtClean="0"/>
              <a:t>Знання</a:t>
            </a:r>
            <a:endParaRPr lang="ru-RU" smtClean="0"/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>
          <a:xfrm>
            <a:off x="457200" y="1358900"/>
            <a:ext cx="8229600" cy="116205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uk-UA" smtClean="0"/>
              <a:t/>
            </a:r>
            <a:br>
              <a:rPr lang="uk-UA" smtClean="0"/>
            </a:br>
            <a:r>
              <a:rPr lang="uk-UA" smtClean="0"/>
              <a:t>теоретичні                    та                        емпіричні</a:t>
            </a:r>
            <a:endParaRPr lang="ru-RU" smtClean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638800" y="1177925"/>
            <a:ext cx="14478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2133600" y="1254125"/>
            <a:ext cx="1447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3400425"/>
            <a:ext cx="44196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3186113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4" descr="C:\Users\Вероника\Pictures\book7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38250" y="2571750"/>
            <a:ext cx="66675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181600" y="457200"/>
            <a:ext cx="3962400" cy="5803900"/>
          </a:xfrm>
        </p:spPr>
      </p:pic>
      <p:sp>
        <p:nvSpPr>
          <p:cNvPr id="16386" name="Текст 5"/>
          <p:cNvSpPr>
            <a:spLocks noGrp="1"/>
          </p:cNvSpPr>
          <p:nvPr>
            <p:ph type="body" sz="half" idx="2"/>
          </p:nvPr>
        </p:nvSpPr>
        <p:spPr>
          <a:xfrm>
            <a:off x="346075" y="381000"/>
            <a:ext cx="4606925" cy="6213475"/>
          </a:xfrm>
        </p:spPr>
        <p:txBody>
          <a:bodyPr/>
          <a:lstStyle/>
          <a:p>
            <a:pPr algn="just" eaLnBrk="1" hangingPunct="1"/>
            <a:r>
              <a:rPr lang="ru-RU" sz="2400" smtClean="0"/>
              <a:t>У пізнанні розрізняють два рівні: </a:t>
            </a:r>
            <a:r>
              <a:rPr lang="ru-RU" sz="2400" b="1" i="1" smtClean="0"/>
              <a:t>емпіричний та теоретичний.</a:t>
            </a: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Емпіричний рівень знання – це знання, отримане безпосередньо з досвіду з деякою раціональною обробкою властивостей і відношень об'єкта, що пізнається. Він завжди є основою, базою для теоретичного рівня знання.</a:t>
            </a:r>
          </a:p>
          <a:p>
            <a:pPr algn="just" eaLnBrk="1" hangingPunct="1"/>
            <a:endParaRPr lang="ru-RU" sz="2400" smtClean="0"/>
          </a:p>
          <a:p>
            <a:pPr algn="just" eaLnBrk="1" hangingPunct="1"/>
            <a:r>
              <a:rPr lang="ru-RU" sz="2400" smtClean="0"/>
              <a:t>Теоретичний рівень – це знання, отримане шляхом абстрактного мислення.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ъект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ru-RU" smtClean="0"/>
              <a:t/>
            </a:r>
            <a:br>
              <a:rPr lang="ru-RU" smtClean="0"/>
            </a:br>
            <a:r>
              <a:rPr lang="ru-RU" sz="3000" smtClean="0"/>
              <a:t>За </a:t>
            </a:r>
            <a:r>
              <a:rPr lang="ru-RU" sz="3000" b="1" smtClean="0"/>
              <a:t>предметною структурою зміст навчання </a:t>
            </a:r>
            <a:r>
              <a:rPr lang="ru-RU" sz="3000" smtClean="0"/>
              <a:t>є </a:t>
            </a:r>
            <a:r>
              <a:rPr lang="ru-RU" sz="3000" b="1" smtClean="0"/>
              <a:t>сума змісту всіх навчальних предметів, які вивчаються в учбових закладах</a:t>
            </a:r>
            <a:r>
              <a:rPr lang="ru-RU" sz="3000" smtClean="0"/>
              <a:t>.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b="1" smtClean="0"/>
              <a:t>Навчальний предмет </a:t>
            </a:r>
            <a:r>
              <a:rPr lang="ru-RU" smtClean="0"/>
              <a:t>— це педагогічно адаптована сукупність знань і умінь із якої-небудь сфери дійсності і відповідної їй діяльності.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/>
              <a:t>Навчальна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риси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105400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-  </a:t>
            </a:r>
            <a:r>
              <a:rPr lang="ru-RU" dirty="0" err="1" smtClean="0"/>
              <a:t>Пізнання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навчальній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є </a:t>
            </a:r>
            <a:r>
              <a:rPr lang="ru-RU" dirty="0" err="1"/>
              <a:t>головним</a:t>
            </a:r>
            <a:r>
              <a:rPr lang="ru-RU" dirty="0"/>
              <a:t> результатом. </a:t>
            </a:r>
            <a:r>
              <a:rPr lang="ru-RU" dirty="0" err="1"/>
              <a:t>Цим</a:t>
            </a:r>
            <a:r>
              <a:rPr lang="ru-RU" dirty="0"/>
              <a:t> вона </a:t>
            </a:r>
            <a:r>
              <a:rPr lang="ru-RU" dirty="0" err="1"/>
              <a:t>відрізняється</a:t>
            </a:r>
            <a:r>
              <a:rPr lang="ru-RU" dirty="0"/>
              <a:t> 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 </a:t>
            </a:r>
            <a:r>
              <a:rPr lang="ru-RU" dirty="0" err="1"/>
              <a:t>типів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у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засвоєння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, </a:t>
            </a:r>
            <a:r>
              <a:rPr lang="ru-RU" dirty="0" err="1"/>
              <a:t>умінь</a:t>
            </a:r>
            <a:r>
              <a:rPr lang="ru-RU" dirty="0"/>
              <a:t> та </a:t>
            </a:r>
            <a:r>
              <a:rPr lang="ru-RU" dirty="0" err="1"/>
              <a:t>навичок</a:t>
            </a:r>
            <a:r>
              <a:rPr lang="ru-RU" dirty="0"/>
              <a:t> є </a:t>
            </a:r>
            <a:r>
              <a:rPr lang="ru-RU" dirty="0" err="1"/>
              <a:t>побічним</a:t>
            </a:r>
            <a:r>
              <a:rPr lang="ru-RU" dirty="0"/>
              <a:t> продуктом.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-  </a:t>
            </a:r>
            <a:r>
              <a:rPr lang="ru-RU" dirty="0" err="1" smtClean="0"/>
              <a:t>Головний</a:t>
            </a:r>
            <a:r>
              <a:rPr lang="ru-RU" dirty="0" smtClean="0"/>
              <a:t> </a:t>
            </a:r>
            <a:r>
              <a:rPr lang="ru-RU" dirty="0"/>
              <a:t>результат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є </a:t>
            </a:r>
            <a:r>
              <a:rPr lang="ru-RU" dirty="0" err="1"/>
              <a:t>об’єктивно</a:t>
            </a:r>
            <a:r>
              <a:rPr lang="ru-RU" dirty="0"/>
              <a:t> </a:t>
            </a:r>
            <a:r>
              <a:rPr lang="ru-RU" dirty="0" err="1"/>
              <a:t>головним</a:t>
            </a:r>
            <a:r>
              <a:rPr lang="ru-RU" dirty="0"/>
              <a:t>, але й </a:t>
            </a:r>
            <a:r>
              <a:rPr lang="ru-RU" dirty="0" err="1"/>
              <a:t>усвідомлюється</a:t>
            </a:r>
            <a:r>
              <a:rPr lang="ru-RU" dirty="0"/>
              <a:t> </a:t>
            </a:r>
            <a:r>
              <a:rPr lang="ru-RU" dirty="0" err="1"/>
              <a:t>особистістю</a:t>
            </a:r>
            <a:r>
              <a:rPr lang="ru-RU" dirty="0"/>
              <a:t> як </a:t>
            </a:r>
            <a:r>
              <a:rPr lang="ru-RU" dirty="0" err="1"/>
              <a:t>головний</a:t>
            </a:r>
            <a:r>
              <a:rPr lang="ru-RU" dirty="0"/>
              <a:t>, і </a:t>
            </a:r>
            <a:r>
              <a:rPr lang="ru-RU" dirty="0" err="1"/>
              <a:t>він</a:t>
            </a:r>
            <a:r>
              <a:rPr lang="ru-RU" dirty="0"/>
              <a:t> є метою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6934200" y="5410200"/>
            <a:ext cx="679450" cy="11303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/>
              <a:t>Навчальна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риси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-    </a:t>
            </a:r>
            <a:r>
              <a:rPr lang="ru-RU" dirty="0" err="1" smtClean="0"/>
              <a:t>Досвід</a:t>
            </a:r>
            <a:r>
              <a:rPr lang="ru-RU" dirty="0"/>
              <a:t>,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набуває</a:t>
            </a:r>
            <a:r>
              <a:rPr lang="ru-RU" dirty="0"/>
              <a:t> </a:t>
            </a:r>
            <a:r>
              <a:rPr lang="ru-RU" dirty="0" err="1"/>
              <a:t>особистість</a:t>
            </a:r>
            <a:r>
              <a:rPr lang="ru-RU" dirty="0"/>
              <a:t>, не  </a:t>
            </a:r>
            <a:r>
              <a:rPr lang="ru-RU" dirty="0" err="1"/>
              <a:t>відкривається</a:t>
            </a:r>
            <a:r>
              <a:rPr lang="ru-RU" dirty="0"/>
              <a:t> нею, а </a:t>
            </a:r>
            <a:r>
              <a:rPr lang="ru-RU" dirty="0" err="1"/>
              <a:t>одержується</a:t>
            </a:r>
            <a:r>
              <a:rPr lang="ru-RU" dirty="0"/>
              <a:t> у готовому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/>
              <a:t>-   Дії суб’єкта  пізнання обмежуються виконанням головної функціональної складової, підготовчі складові навчальної діяльності виконує той, хто організовує цю діяльність.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ъект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ru-RU" smtClean="0"/>
              <a:t>Навчальна діяльність має також особливості, що виокремлюють її серед інших видів учіння. У дослідженнях навчальної діяльності психологи І. Ільясов, І. Лінгарт, С. Максименко, Д. Ельконін визначають такі її особливості:</a:t>
            </a:r>
          </a:p>
          <a:p>
            <a:pPr marL="0" indent="0" eaLnBrk="1" hangingPunct="1">
              <a:buFont typeface="Arial" charset="0"/>
              <a:buNone/>
            </a:pPr>
            <a:endParaRPr lang="ru-RU" smtClean="0"/>
          </a:p>
        </p:txBody>
      </p:sp>
      <p:sp>
        <p:nvSpPr>
          <p:cNvPr id="4" name="Выгнутая вверх стрелка 3"/>
          <p:cNvSpPr/>
          <p:nvPr/>
        </p:nvSpPr>
        <p:spPr>
          <a:xfrm rot="3589714">
            <a:off x="3607594" y="4306094"/>
            <a:ext cx="1216025" cy="73183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ъект 2"/>
          <p:cNvSpPr>
            <a:spLocks noGrp="1"/>
          </p:cNvSpPr>
          <p:nvPr>
            <p:ph idx="1"/>
          </p:nvPr>
        </p:nvSpPr>
        <p:spPr>
          <a:xfrm>
            <a:off x="152400" y="0"/>
            <a:ext cx="8763000" cy="67056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ru-RU" smtClean="0"/>
          </a:p>
          <a:p>
            <a:pPr marL="0" indent="0" algn="just" eaLnBrk="1" hangingPunct="1">
              <a:buFont typeface="Arial" charset="0"/>
              <a:buNone/>
            </a:pPr>
            <a:r>
              <a:rPr lang="ru-RU" smtClean="0"/>
              <a:t>- спрямована на володіння навчальним матеріалом та розв'язання навчальних завдань;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mtClean="0"/>
              <a:t>- сприяє засвоєнню загальних способів дій і наукових понять, що передує розв'язанню завдань — у цьому полягає принципова відмінність навчальної діяльності від учіння методом спроб і помилок, коли програма дій попередньо не засвоєна;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mtClean="0"/>
              <a:t>- зумовлює зміни в суб'єкті (зміни психічних властивостей і поведінки людини залежать від результатів її дій).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626</Words>
  <Application>Microsoft Office PowerPoint</Application>
  <PresentationFormat>Экран (4:3)</PresentationFormat>
  <Paragraphs>50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Предметний зміст навчальної діяльності</vt:lpstr>
      <vt:lpstr>Навчальна діяльність – це така діяльність, що спрямована  на набуття  досвіду особистістю, на власну самозміну. </vt:lpstr>
      <vt:lpstr>Знання</vt:lpstr>
      <vt:lpstr>Слайд 4</vt:lpstr>
      <vt:lpstr>Слайд 5</vt:lpstr>
      <vt:lpstr>Навчальна діяльність має такі риси:</vt:lpstr>
      <vt:lpstr>Навчальна діяльність має такі риси:</vt:lpstr>
      <vt:lpstr>Слайд 8</vt:lpstr>
      <vt:lpstr>Слайд 9</vt:lpstr>
      <vt:lpstr>Слайд 10</vt:lpstr>
      <vt:lpstr>Основна мета навчальної діяльності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Вероника</dc:creator>
  <cp:lastModifiedBy>Любовь</cp:lastModifiedBy>
  <cp:revision>22</cp:revision>
  <dcterms:created xsi:type="dcterms:W3CDTF">2006-08-16T00:00:00Z</dcterms:created>
  <dcterms:modified xsi:type="dcterms:W3CDTF">2017-01-23T07:43:56Z</dcterms:modified>
</cp:coreProperties>
</file>