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2"/>
  </p:notesMasterIdLst>
  <p:sldIdLst>
    <p:sldId id="275" r:id="rId2"/>
    <p:sldId id="281" r:id="rId3"/>
    <p:sldId id="282" r:id="rId4"/>
    <p:sldId id="283" r:id="rId5"/>
    <p:sldId id="284" r:id="rId6"/>
    <p:sldId id="276" r:id="rId7"/>
    <p:sldId id="277" r:id="rId8"/>
    <p:sldId id="278" r:id="rId9"/>
    <p:sldId id="279" r:id="rId10"/>
    <p:sldId id="28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C96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1AC0B7-BE4B-4202-B3CF-1A11BC672B80}" type="datetimeFigureOut">
              <a:rPr lang="ru-RU" smtClean="0"/>
              <a:pPr/>
              <a:t>22.11.2016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3C859F-FC29-4609-B3C9-F82EDB95E68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E1DB6-641E-48C2-A84A-7DB39D961E33}" type="datetime1">
              <a:rPr lang="ru-RU" smtClean="0"/>
              <a:pPr/>
              <a:t>22.11.2016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145F-AD84-4CC2-90D2-F12094CBB8F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4117E-D83A-487E-8FB8-C7E9B9A9ECF8}" type="datetime1">
              <a:rPr lang="ru-RU" smtClean="0"/>
              <a:pPr/>
              <a:t>22.11.2016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145F-AD84-4CC2-90D2-F12094CBB8F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4822C-55EA-4BEB-AA26-04B1696718E7}" type="datetime1">
              <a:rPr lang="ru-RU" smtClean="0"/>
              <a:pPr/>
              <a:t>22.11.2016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145F-AD84-4CC2-90D2-F12094CBB8F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6F651-B5E3-4A53-9AD1-EC71D8D6414B}" type="datetime1">
              <a:rPr lang="ru-RU" smtClean="0"/>
              <a:pPr/>
              <a:t>22.11.2016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145F-AD84-4CC2-90D2-F12094CBB8F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F8175-AB29-4A16-A6FA-E9156AFB8022}" type="datetime1">
              <a:rPr lang="ru-RU" smtClean="0"/>
              <a:pPr/>
              <a:t>22.11.2016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145F-AD84-4CC2-90D2-F12094CBB8F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AA3FF-A35D-430B-813B-BC88409A3438}" type="datetime1">
              <a:rPr lang="ru-RU" smtClean="0"/>
              <a:pPr/>
              <a:t>22.11.2016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145F-AD84-4CC2-90D2-F12094CBB8F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A8A3-6AC0-463F-86FD-3508ADF5970F}" type="datetime1">
              <a:rPr lang="ru-RU" smtClean="0"/>
              <a:pPr/>
              <a:t>22.11.2016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145F-AD84-4CC2-90D2-F12094CBB8F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59612-EFD1-4252-BE17-0A9605AB4B92}" type="datetime1">
              <a:rPr lang="ru-RU" smtClean="0"/>
              <a:pPr/>
              <a:t>22.11.2016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145F-AD84-4CC2-90D2-F12094CBB8F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393F7-5E8B-4236-A51C-A2D09AC6A05E}" type="datetime1">
              <a:rPr lang="ru-RU" smtClean="0"/>
              <a:pPr/>
              <a:t>22.11.2016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145F-AD84-4CC2-90D2-F12094CBB8F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0C26B-5E8C-4AFB-BDCC-26E6F24C88CD}" type="datetime1">
              <a:rPr lang="ru-RU" smtClean="0"/>
              <a:pPr/>
              <a:t>22.11.2016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145F-AD84-4CC2-90D2-F12094CBB8F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EF581-87E1-4A68-9195-53F7F60C6926}" type="datetime1">
              <a:rPr lang="ru-RU" smtClean="0"/>
              <a:pPr/>
              <a:t>22.11.2016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BCA145F-AD84-4CC2-90D2-F12094CBB8F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D0E45F3-B523-4F6B-AE53-BEF5B88D867C}" type="datetime1">
              <a:rPr lang="ru-RU" smtClean="0"/>
              <a:pPr/>
              <a:t>22.11.2016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BCA145F-AD84-4CC2-90D2-F12094CBB8F1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Будь-яке психологічне дослідження має декілька загальних етапів: підготовчий, дослідницький, обробка даних дослідження та етап інтерпретації даних і формулювання висновків.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На підготовчому етапі проблема визначає і усвідомлюється. Визначається мета дослідження як бажаний кінцевий результат.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Вона може бути теоретико-пізнавальною або практичною, прикладною.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Мета психологічного дослідження буває: </a:t>
            </a:r>
            <a:br>
              <a:rPr lang="uk-UA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По-перше, визначення характеристик психологічного явища (з літератури та життя)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– неповний опис характеристик психічного явища; </a:t>
            </a:r>
            <a:br>
              <a:rPr lang="uk-UA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– суперечності між емпіричними даними різних авторів.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2BCA145F-AD84-4CC2-90D2-F12094CBB8F1}" type="slidenum">
              <a:rPr lang="ru-RU" sz="2000" smtClean="0">
                <a:latin typeface="Times New Roman" pitchFamily="18" charset="0"/>
                <a:cs typeface="Times New Roman" pitchFamily="18" charset="0"/>
              </a:rPr>
              <a:pPr algn="ctr"/>
              <a:t>1</a:t>
            </a:fld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У психології, маючи справу з усередненими показниками, необхідно визначати їх достовірність. Для перевірки достовірності зібраних даних застосовується логічний контроль за допомогою порівняння: аналіз динаміки розвитку одного і того ж або </a:t>
            </a:r>
            <a:r>
              <a:rPr lang="uk-UA" sz="3000" dirty="0" err="1" smtClean="0">
                <a:latin typeface="Times New Roman" pitchFamily="18" charset="0"/>
                <a:cs typeface="Times New Roman" pitchFamily="18" charset="0"/>
              </a:rPr>
              <a:t>однопорядкового</a:t>
            </a: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 параметра для вибірок, що знаходяться в різних умовах.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2BCA145F-AD84-4CC2-90D2-F12094CBB8F1}" type="slidenum">
              <a:rPr lang="ru-RU" sz="2000" smtClean="0">
                <a:latin typeface="Times New Roman" pitchFamily="18" charset="0"/>
                <a:cs typeface="Times New Roman" pitchFamily="18" charset="0"/>
              </a:rPr>
              <a:pPr algn="ctr"/>
              <a:t>10</a:t>
            </a:fld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uk-UA" sz="3000" b="1" i="1" dirty="0" smtClean="0">
                <a:latin typeface="Times New Roman" pitchFamily="18" charset="0"/>
                <a:cs typeface="Times New Roman" pitchFamily="18" charset="0"/>
              </a:rPr>
              <a:t>По-друге, виявлення взаємозв’язку психічних явищ:</a:t>
            </a: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– визначення характеристик взаємозв’язків (спрямованості, стійкості та ін.);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– цілісність структури взаємозв’язків. </a:t>
            </a:r>
            <a:br>
              <a:rPr lang="uk-UA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000" b="1" i="1" dirty="0" smtClean="0">
                <a:latin typeface="Times New Roman" pitchFamily="18" charset="0"/>
                <a:cs typeface="Times New Roman" pitchFamily="18" charset="0"/>
              </a:rPr>
              <a:t>По-третє, вивчення вікової динаміки психологічного явища: </a:t>
            </a:r>
            <a:endParaRPr lang="ru-RU" sz="3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– дослідження процесів зростання, дозрівання і розвитку, вікової зміни психіки;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– розвиток в біологічному, психічному, соціальному, історичному планах;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– вплив життєвого досвіду; </a:t>
            </a:r>
            <a:br>
              <a:rPr lang="uk-UA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– формування індивідуальності; </a:t>
            </a:r>
            <a:br>
              <a:rPr lang="uk-UA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– роль навколишнього оточення, навчання, різних видів діяльності та ін.;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– дослідження вікових «поперечних» або «поздовжніх» зрізів.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2BCA145F-AD84-4CC2-90D2-F12094CBB8F1}" type="slidenum">
              <a:rPr lang="ru-RU" sz="2000" smtClean="0">
                <a:latin typeface="Times New Roman" pitchFamily="18" charset="0"/>
                <a:cs typeface="Times New Roman" pitchFamily="18" charset="0"/>
              </a:rPr>
              <a:pPr algn="ctr"/>
              <a:t>2</a:t>
            </a:fld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uk-UA" sz="3300" b="1" i="1" dirty="0" smtClean="0">
                <a:latin typeface="Times New Roman" pitchFamily="18" charset="0"/>
                <a:cs typeface="Times New Roman" pitchFamily="18" charset="0"/>
              </a:rPr>
              <a:t>По-четверте, опис нового психологічного феномена або ефекту: </a:t>
            </a:r>
            <a:endParaRPr lang="ru-RU" sz="33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3300" dirty="0" smtClean="0">
                <a:latin typeface="Times New Roman" pitchFamily="18" charset="0"/>
                <a:cs typeface="Times New Roman" pitchFamily="18" charset="0"/>
              </a:rPr>
              <a:t>– при вирішенні гіпотези; </a:t>
            </a:r>
            <a:br>
              <a:rPr lang="uk-UA" sz="3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300" dirty="0" smtClean="0">
                <a:latin typeface="Times New Roman" pitchFamily="18" charset="0"/>
                <a:cs typeface="Times New Roman" pitchFamily="18" charset="0"/>
              </a:rPr>
              <a:t>– при вирішенні нових завдань (як результат спостережливості); </a:t>
            </a:r>
            <a:endParaRPr lang="en-US" sz="3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3300" dirty="0" smtClean="0">
                <a:latin typeface="Times New Roman" pitchFamily="18" charset="0"/>
                <a:cs typeface="Times New Roman" pitchFamily="18" charset="0"/>
              </a:rPr>
              <a:t>– виявлення чинників, що визначають наявність або відсутність ефекту, визначення сили і різноманітності його прояву, умов існування, пояснення того або іншого феномена.</a:t>
            </a: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3300" dirty="0" smtClean="0">
                <a:latin typeface="Times New Roman" pitchFamily="18" charset="0"/>
                <a:cs typeface="Times New Roman" pitchFamily="18" charset="0"/>
              </a:rPr>
              <a:t>Відкриття нової (іншої) природи психологічного явища: </a:t>
            </a:r>
            <a:br>
              <a:rPr lang="uk-UA" sz="3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300" dirty="0" smtClean="0">
                <a:latin typeface="Times New Roman" pitchFamily="18" charset="0"/>
                <a:cs typeface="Times New Roman" pitchFamily="18" charset="0"/>
              </a:rPr>
              <a:t>– вивчення суперечності, недостатності пояснень суті якого-небудь психологічного явища;</a:t>
            </a: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3300" dirty="0" smtClean="0">
                <a:latin typeface="Times New Roman" pitchFamily="18" charset="0"/>
                <a:cs typeface="Times New Roman" pitchFamily="18" charset="0"/>
              </a:rPr>
              <a:t>– введення нових термінів, які б прийняло наукове співтовариство;</a:t>
            </a: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3300" dirty="0" smtClean="0">
                <a:latin typeface="Times New Roman" pitchFamily="18" charset="0"/>
                <a:cs typeface="Times New Roman" pitchFamily="18" charset="0"/>
              </a:rPr>
              <a:t>– створення теоретичних концепцій, які простіші ніж ті, що існують;</a:t>
            </a: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3300" dirty="0" smtClean="0">
                <a:latin typeface="Times New Roman" pitchFamily="18" charset="0"/>
                <a:cs typeface="Times New Roman" pitchFamily="18" charset="0"/>
              </a:rPr>
              <a:t>– визначення сфери дії психологічної закономірності.</a:t>
            </a: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2BCA145F-AD84-4CC2-90D2-F12094CBB8F1}" type="slidenum">
              <a:rPr lang="ru-RU" sz="2000" smtClean="0">
                <a:latin typeface="Times New Roman" pitchFamily="18" charset="0"/>
                <a:cs typeface="Times New Roman" pitchFamily="18" charset="0"/>
              </a:rPr>
              <a:pPr algn="ctr"/>
              <a:t>3</a:t>
            </a:fld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uk-UA" sz="3600" b="1" i="1" dirty="0" smtClean="0">
                <a:latin typeface="Times New Roman" pitchFamily="18" charset="0"/>
                <a:cs typeface="Times New Roman" pitchFamily="18" charset="0"/>
              </a:rPr>
              <a:t>По-п’яте, узагальнення: </a:t>
            </a:r>
            <a:endParaRPr lang="ru-RU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– виведення більш загальних закономірностей ніж описані в літературі;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– введення нових понять, нових визначень, розширення значення деяких термінів, розширення сфери визначення поняття;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– конкретизація понять в цілому або в якій-небудь сфері психології;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– узагальнення як компонент дослідницької роботи. 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3600" b="1" i="1" dirty="0" smtClean="0">
                <a:latin typeface="Times New Roman" pitchFamily="18" charset="0"/>
                <a:cs typeface="Times New Roman" pitchFamily="18" charset="0"/>
              </a:rPr>
              <a:t>По-шосте, створення класифікацій, типології: </a:t>
            </a:r>
            <a:endParaRPr lang="ru-RU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– розробка класифікацій;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– співвідношення класифікації з теорією або концепцією; </a:t>
            </a:r>
            <a:br>
              <a:rPr lang="uk-UA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– визначення психологічних видів, типів, груп і опис їх відмінних ознак;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– нове розуміння класу психологічних явищ; </a:t>
            </a:r>
            <a:br>
              <a:rPr lang="uk-UA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– створення ефективніших діагностичних процедур на основі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класифікацій;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– розширення можливостей прикладної психології.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2BCA145F-AD84-4CC2-90D2-F12094CBB8F1}" type="slidenum">
              <a:rPr lang="ru-RU" sz="2000" smtClean="0">
                <a:latin typeface="Times New Roman" pitchFamily="18" charset="0"/>
                <a:cs typeface="Times New Roman" pitchFamily="18" charset="0"/>
              </a:rPr>
              <a:pPr algn="ctr"/>
              <a:t>4</a:t>
            </a:fld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По-сьоме, створення психологічної методики: 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– для підвищення точності, надійності вимірювання; </a:t>
            </a:r>
            <a:br>
              <a:rPr lang="uk-UA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– повнішої характеристики психологічних якостей; </a:t>
            </a:r>
            <a:br>
              <a:rPr lang="uk-UA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– скорочення часу психологічного обстеження; </a:t>
            </a:r>
            <a:br>
              <a:rPr lang="uk-UA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– розширення контингенту випробовуваних (вік, стать, рівень освіти, стан психічного здоров’я і таке інше);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– полегшення опрацювання результатів (спрощення, алгоритмізація);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– психометричної перевірки існуючого методу. </a:t>
            </a:r>
            <a:br>
              <a:rPr lang="uk-UA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По-восьме, адаптація психодіагностичної методики: 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– модифікація методики стосовно культури, етносу, мовного середовища та ін.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2BCA145F-AD84-4CC2-90D2-F12094CBB8F1}" type="slidenum">
              <a:rPr lang="ru-RU" sz="2000" smtClean="0">
                <a:latin typeface="Times New Roman" pitchFamily="18" charset="0"/>
                <a:cs typeface="Times New Roman" pitchFamily="18" charset="0"/>
              </a:rPr>
              <a:pPr algn="ctr"/>
              <a:t>5</a:t>
            </a:fld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Зазначені цілі досліджень можуть переплітатися і доповнювати один одного.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Таким чином, постановка наукової проблеми — це творчий акт, який вимагає особливого бачення, спеціальних знань і відповідної кваліфікації.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Поставити питання, побачити проблему набагато важче і важливіше, ніж знайти її вирішення.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2BCA145F-AD84-4CC2-90D2-F12094CBB8F1}" type="slidenum">
              <a:rPr lang="ru-RU" sz="2000" smtClean="0">
                <a:latin typeface="Times New Roman" pitchFamily="18" charset="0"/>
                <a:cs typeface="Times New Roman" pitchFamily="18" charset="0"/>
              </a:rPr>
              <a:pPr algn="ctr"/>
              <a:t>6</a:t>
            </a:fld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Теоретичні вислови — універсальні. З них випливають гіпотези. Гіпотеза — це наукова версія, яка походить з теорії. Гіпотези бувають теоретичні та емпіричні, експериментальні, наукові, статистичні.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Гіпотези мають бути: </a:t>
            </a:r>
            <a:br>
              <a:rPr lang="uk-UA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– змістовними; </a:t>
            </a:r>
            <a:br>
              <a:rPr lang="uk-UA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операціональними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потенційно-заперечуваними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); </a:t>
            </a:r>
            <a:br>
              <a:rPr lang="uk-UA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– формулюватися у вигляді їх альтернатив.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Гіпотеза може заперечуватися, але не може бути прийнятою остаточно. Будь-яка гіпотеза відкрита для подальшої перевірки: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– процес висунення і спростування гіпотез — основний і найбільш творчий етап діяльності дослідника;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– кількість і якість гіпотез визначається творчими здібностями дослідника.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2BCA145F-AD84-4CC2-90D2-F12094CBB8F1}" type="slidenum">
              <a:rPr lang="ru-RU" sz="2000" smtClean="0">
                <a:latin typeface="Times New Roman" pitchFamily="18" charset="0"/>
                <a:cs typeface="Times New Roman" pitchFamily="18" charset="0"/>
              </a:rPr>
              <a:pPr algn="ctr"/>
              <a:t>7</a:t>
            </a:fld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uk-UA" sz="3700" dirty="0" smtClean="0">
                <a:latin typeface="Times New Roman" pitchFamily="18" charset="0"/>
                <a:cs typeface="Times New Roman" pitchFamily="18" charset="0"/>
              </a:rPr>
              <a:t>З вищезазначеного виникає запитання: за якими критеріями проводиться оцінка психічного явища?</a:t>
            </a:r>
            <a:endParaRPr lang="ru-RU" sz="3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3700" dirty="0" smtClean="0">
                <a:latin typeface="Times New Roman" pitchFamily="18" charset="0"/>
                <a:cs typeface="Times New Roman" pitchFamily="18" charset="0"/>
              </a:rPr>
              <a:t>Критерії в психологічному експерименті вибираються особливо ретельно. Їх необхідно перевіряти на «працездатність». Вони мають відповідати таким ознакам:</a:t>
            </a:r>
            <a:endParaRPr lang="ru-RU" sz="37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3700" dirty="0" smtClean="0">
                <a:latin typeface="Times New Roman" pitchFamily="18" charset="0"/>
                <a:cs typeface="Times New Roman" pitchFamily="18" charset="0"/>
              </a:rPr>
              <a:t>1. Бути об’єктивними (настільки, наскільки це можливо в психології). Оцінювана ознака повинна оцінюватися однозначно.</a:t>
            </a:r>
            <a:endParaRPr lang="ru-RU" sz="37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3700" dirty="0" smtClean="0">
                <a:latin typeface="Times New Roman" pitchFamily="18" charset="0"/>
                <a:cs typeface="Times New Roman" pitchFamily="18" charset="0"/>
              </a:rPr>
              <a:t>2. Бути адекватними, </a:t>
            </a:r>
            <a:r>
              <a:rPr lang="uk-UA" sz="3700" dirty="0" err="1" smtClean="0">
                <a:latin typeface="Times New Roman" pitchFamily="18" charset="0"/>
                <a:cs typeface="Times New Roman" pitchFamily="18" charset="0"/>
              </a:rPr>
              <a:t>валідними</a:t>
            </a:r>
            <a:r>
              <a:rPr lang="uk-UA" sz="3700" dirty="0" smtClean="0">
                <a:latin typeface="Times New Roman" pitchFamily="18" charset="0"/>
                <a:cs typeface="Times New Roman" pitchFamily="18" charset="0"/>
              </a:rPr>
              <a:t>, тобто оцінювати саме те, що експериментатор хоче оцінити. Наприклад, якщо в основі переключення уваги лежить рухливість нервових процесів, то вони і повинні бути критерієм оцінки.</a:t>
            </a:r>
            <a:endParaRPr lang="ru-RU" sz="37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3700" dirty="0" smtClean="0">
                <a:latin typeface="Times New Roman" pitchFamily="18" charset="0"/>
                <a:cs typeface="Times New Roman" pitchFamily="18" charset="0"/>
              </a:rPr>
              <a:t>3. Бути нейтральними стосовно досліджуваних психічних явищ. Наприклад, критерій відповіді студентів на запитання: чи «Сподобалися заняття з інформатики і обчислювальної техніки?» некоректний:</a:t>
            </a:r>
            <a:endParaRPr lang="ru-RU" sz="3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3700" dirty="0" smtClean="0">
                <a:latin typeface="Times New Roman" pitchFamily="18" charset="0"/>
                <a:cs typeface="Times New Roman" pitchFamily="18" charset="0"/>
              </a:rPr>
              <a:t>– пацієнти можуть «підіграти» дослідникові; </a:t>
            </a:r>
            <a:br>
              <a:rPr lang="uk-UA" sz="3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700" dirty="0" smtClean="0">
                <a:latin typeface="Times New Roman" pitchFamily="18" charset="0"/>
                <a:cs typeface="Times New Roman" pitchFamily="18" charset="0"/>
              </a:rPr>
              <a:t>– не завжди навчання повинне подобатися. </a:t>
            </a:r>
            <a:endParaRPr lang="ru-RU" sz="3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2BCA145F-AD84-4CC2-90D2-F12094CBB8F1}" type="slidenum">
              <a:rPr lang="ru-RU" sz="2000" smtClean="0">
                <a:latin typeface="Times New Roman" pitchFamily="18" charset="0"/>
                <a:cs typeface="Times New Roman" pitchFamily="18" charset="0"/>
              </a:rPr>
              <a:pPr algn="ctr"/>
              <a:t>8</a:t>
            </a:fld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Успішність виконання якого-небудь завдання може оцінюватися за часом, витраченим студентом, і кількістю допущених помилок.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Змістовний порівняльний аналіз. Будь-який показник, узятий ізольовано, без проведення змістовного аналізу, без порівняння з іншими, малоінформативний. Все пізнається в порівнянні явищ, при зіставленні різних психологічних фактів, встановлюються їх загальні риси й ознаки, наголошуються протилежності, суперечності. 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2BCA145F-AD84-4CC2-90D2-F12094CBB8F1}" type="slidenum">
              <a:rPr lang="ru-RU" sz="2000" smtClean="0">
                <a:latin typeface="Times New Roman" pitchFamily="18" charset="0"/>
                <a:cs typeface="Times New Roman" pitchFamily="18" charset="0"/>
              </a:rPr>
              <a:pPr algn="ctr"/>
              <a:t>9</a:t>
            </a:fld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377</TotalTime>
  <Words>202</Words>
  <Application>Microsoft Office PowerPoint</Application>
  <PresentationFormat>Экран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DNU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58</cp:revision>
  <dcterms:created xsi:type="dcterms:W3CDTF">2016-11-17T08:57:20Z</dcterms:created>
  <dcterms:modified xsi:type="dcterms:W3CDTF">2016-11-22T08:00:11Z</dcterms:modified>
</cp:coreProperties>
</file>