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9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70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332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655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355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758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215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824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672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13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996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984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0A6B-064B-40F9-BDCF-191E35A27236}" type="datetimeFigureOut">
              <a:rPr lang="uk-UA" smtClean="0"/>
              <a:t>18.09.2016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DB9BC-3544-40D8-A772-36F85F08CC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528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Наукове</a:t>
            </a:r>
            <a:r>
              <a:rPr lang="ru-RU" dirty="0" smtClean="0"/>
              <a:t> </a:t>
            </a:r>
            <a:r>
              <a:rPr lang="ru-RU" dirty="0" err="1" smtClean="0"/>
              <a:t>досл</a:t>
            </a:r>
            <a:r>
              <a:rPr lang="uk-UA" dirty="0" err="1" smtClean="0"/>
              <a:t>ідження</a:t>
            </a:r>
            <a:r>
              <a:rPr lang="uk-UA" dirty="0" smtClean="0"/>
              <a:t> як особлива форма пізнавальної діяльності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173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/>
        </p:nvGraphicFramePr>
        <p:xfrm>
          <a:off x="323850" y="188913"/>
          <a:ext cx="8351838" cy="19281775"/>
        </p:xfrm>
        <a:graphic>
          <a:graphicData uri="http://schemas.openxmlformats.org/drawingml/2006/table">
            <a:tbl>
              <a:tblPr/>
              <a:tblGrid>
                <a:gridCol w="8351838"/>
              </a:tblGrid>
              <a:tr h="19281775">
                <a:tc>
                  <a:txBody>
                    <a:bodyPr/>
                    <a:lstStyle/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Наукова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гіпотеза повинна задовольняти критерію </a:t>
                      </a:r>
                      <a:r>
                        <a:rPr kumimoji="0" lang="uk-U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верифікованості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(тобто спроможності бути підтвердженою або відхиленою в експерименті).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  <a:defRPr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Емпіричні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гіпотези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 припущення, що робляться для вирішення проблеми методом експериментального дослідження. Вони не обов’язково повинні базуватись на теорії.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Головна особливість будь-якої експериментальної гіпотези полягає в тому, що вона повинна бути операціоналізована (тобто сформульована у термінах конкретної експериментальної процедури).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змістом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гіпотези підрозділяють на: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	гіпотези про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наявність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явища;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	гіпотези про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зв’язок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 явищами;</a:t>
                      </a:r>
                    </a:p>
                    <a:p>
                      <a:pPr marL="0" marR="0" lvl="0" indent="304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	гіпотези про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зумовленість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одного явища іншим.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459788" y="11588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20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0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ru-RU" sz="2000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20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Поняття «наукова діяльність»</a:t>
            </a:r>
            <a:endParaRPr lang="ru-RU" dirty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198835" y="1235075"/>
            <a:ext cx="8445103" cy="4605338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err="1" smtClean="0"/>
              <a:t>Наукова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діяльність</a:t>
            </a:r>
            <a:r>
              <a:rPr lang="ru-RU" b="1" u="sng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всебічне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,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і </a:t>
            </a:r>
            <a:r>
              <a:rPr lang="ru-RU" dirty="0" err="1" smtClean="0"/>
              <a:t>зв’язків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і </a:t>
            </a:r>
            <a:r>
              <a:rPr lang="ru-RU" dirty="0" err="1" smtClean="0"/>
              <a:t>впровадження</a:t>
            </a:r>
            <a:r>
              <a:rPr lang="ru-RU" dirty="0" smtClean="0"/>
              <a:t> в </a:t>
            </a:r>
            <a:r>
              <a:rPr lang="uk-UA" dirty="0" smtClean="0"/>
              <a:t>практику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 для  </a:t>
            </a:r>
            <a:r>
              <a:rPr lang="ru-RU" dirty="0" err="1" smtClean="0"/>
              <a:t>людини</a:t>
            </a:r>
            <a:r>
              <a:rPr lang="ru-RU" dirty="0" smtClean="0"/>
              <a:t>  і  </a:t>
            </a:r>
            <a:r>
              <a:rPr lang="ru-RU" dirty="0" err="1" smtClean="0"/>
              <a:t>суспільства</a:t>
            </a:r>
            <a:r>
              <a:rPr lang="ru-RU" dirty="0" smtClean="0"/>
              <a:t>  </a:t>
            </a:r>
            <a:r>
              <a:rPr lang="ru-RU" dirty="0" err="1" smtClean="0"/>
              <a:t>результатів</a:t>
            </a:r>
            <a:r>
              <a:rPr lang="ru-RU" dirty="0" smtClean="0"/>
              <a:t>.  </a:t>
            </a:r>
          </a:p>
          <a:p>
            <a:endParaRPr lang="uk-UA" dirty="0" smtClean="0"/>
          </a:p>
          <a:p>
            <a:r>
              <a:rPr lang="uk-UA" b="1" u="sng" dirty="0" smtClean="0"/>
              <a:t>Об</a:t>
            </a:r>
            <a:r>
              <a:rPr lang="en-US" b="1" u="sng" dirty="0" smtClean="0"/>
              <a:t>’</a:t>
            </a:r>
            <a:r>
              <a:rPr lang="uk-UA" b="1" u="sng" dirty="0" err="1" smtClean="0"/>
              <a:t>єкт</a:t>
            </a:r>
            <a:r>
              <a:rPr lang="uk-UA" dirty="0" smtClean="0"/>
              <a:t>: </a:t>
            </a:r>
            <a:r>
              <a:rPr lang="ru-RU" dirty="0" err="1" smtClean="0"/>
              <a:t>матеріальна</a:t>
            </a:r>
            <a:r>
              <a:rPr lang="ru-RU" dirty="0" smtClean="0"/>
              <a:t> 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ідеальна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endParaRPr lang="ru-RU" dirty="0" smtClean="0"/>
          </a:p>
          <a:p>
            <a:endParaRPr lang="ru-RU" dirty="0" smtClean="0"/>
          </a:p>
          <a:p>
            <a:r>
              <a:rPr lang="ru-RU" b="1" u="sng" dirty="0" smtClean="0"/>
              <a:t>Предмет</a:t>
            </a:r>
            <a:r>
              <a:rPr lang="ru-RU" b="1" dirty="0" smtClean="0"/>
              <a:t>: </a:t>
            </a:r>
            <a:r>
              <a:rPr lang="ru-RU" dirty="0" smtClean="0"/>
              <a:t>структура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 </a:t>
            </a:r>
            <a:r>
              <a:rPr lang="ru-RU" dirty="0" err="1" smtClean="0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та </a:t>
            </a:r>
            <a:r>
              <a:rPr lang="uk-UA" dirty="0" err="1" smtClean="0"/>
              <a:t>інш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353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Ідеографічний опис поняття “наука” як процесу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дійсність.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наукове дослідження.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пошук істини.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а) дефіцит інформації для пояснення реальності;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б) практичні потреби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(вимоги).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Ідеал </a:t>
            </a:r>
            <a:r>
              <a:rPr lang="en-US" sz="2000" dirty="0" smtClean="0"/>
              <a:t>–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відкриття законів (теоретичне пояснення дійсності, передбачення її явищ).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–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система теоретичних та емпіричних знань про дійсність (частину дійсності).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Суб'єкти </a:t>
            </a:r>
            <a:r>
              <a:rPr lang="en-US" sz="2000" dirty="0" smtClean="0"/>
              <a:t>–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дослідник, помічник дослідника, досліджуваний.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Атрибути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–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верифікованість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потенційна можливість спростування результатів.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459788" y="11588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000" i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5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Нормативний процес наукового дослідження: 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1. Ідентифікація проблеми. </a:t>
            </a:r>
          </a:p>
          <a:p>
            <a:r>
              <a:rPr lang="uk-UA" dirty="0" smtClean="0"/>
              <a:t>2. Огляд літератури з проблеми. </a:t>
            </a:r>
          </a:p>
          <a:p>
            <a:r>
              <a:rPr lang="uk-UA" dirty="0" smtClean="0"/>
              <a:t>3. Висунення гіпотези (гіпотез). </a:t>
            </a:r>
          </a:p>
          <a:p>
            <a:r>
              <a:rPr lang="uk-UA" dirty="0" smtClean="0"/>
              <a:t>4. Планування дослідження. </a:t>
            </a:r>
          </a:p>
          <a:p>
            <a:r>
              <a:rPr lang="uk-UA" dirty="0" smtClean="0"/>
              <a:t>5. Проведення дослідження. </a:t>
            </a:r>
          </a:p>
          <a:p>
            <a:r>
              <a:rPr lang="uk-UA" dirty="0" smtClean="0"/>
              <a:t>6. Інтерпретація даних. </a:t>
            </a:r>
          </a:p>
          <a:p>
            <a:r>
              <a:rPr lang="uk-UA" dirty="0" smtClean="0"/>
              <a:t>7. Спростовування або підтвердження гіпотези (гіпотез). </a:t>
            </a:r>
          </a:p>
          <a:p>
            <a:r>
              <a:rPr lang="uk-UA" dirty="0" smtClean="0"/>
              <a:t>8. У разі спростування старої гіпотези – висунення нової і її перевірка. </a:t>
            </a:r>
          </a:p>
          <a:p>
            <a:r>
              <a:rPr lang="uk-UA" dirty="0" smtClean="0"/>
              <a:t>9. Підготовка наукового звіту.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89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Процедура наукового дослідження: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26" y="1628800"/>
            <a:ext cx="8118713" cy="455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7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Нормативний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будується</a:t>
            </a:r>
            <a:r>
              <a:rPr lang="ru-RU" dirty="0" smtClean="0"/>
              <a:t> у три </a:t>
            </a:r>
            <a:r>
              <a:rPr lang="ru-RU" dirty="0" err="1" smtClean="0"/>
              <a:t>етапи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Висунення гіпотез;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Планування конкретного дослідження;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Проведення дослідження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99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343150" y="5611813"/>
            <a:ext cx="1841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900" b="0"/>
              <a:t/>
            </a:r>
            <a:br>
              <a:rPr lang="ru-RU" sz="900" b="0"/>
            </a:br>
            <a:endParaRPr lang="ru-RU" b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43150" y="5303838"/>
            <a:ext cx="1841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900" b="0"/>
              <a:t/>
            </a:r>
            <a:br>
              <a:rPr lang="ru-RU" sz="900" b="0"/>
            </a:br>
            <a:endParaRPr lang="ru-RU" b="0"/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2343150" y="6296025"/>
            <a:ext cx="1841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900" b="0"/>
              <a:t/>
            </a:r>
            <a:br>
              <a:rPr lang="ru-RU" sz="900" b="0"/>
            </a:br>
            <a:endParaRPr lang="ru-RU" b="0"/>
          </a:p>
        </p:txBody>
      </p:sp>
      <p:graphicFrame>
        <p:nvGraphicFramePr>
          <p:cNvPr id="17432" name="Group 24"/>
          <p:cNvGraphicFramePr>
            <a:graphicFrameLocks noGrp="1"/>
          </p:cNvGraphicFramePr>
          <p:nvPr/>
        </p:nvGraphicFramePr>
        <p:xfrm>
          <a:off x="0" y="60325"/>
          <a:ext cx="8820150" cy="5883275"/>
        </p:xfrm>
        <a:graphic>
          <a:graphicData uri="http://schemas.openxmlformats.org/drawingml/2006/table">
            <a:tbl>
              <a:tblPr/>
              <a:tblGrid>
                <a:gridCol w="8820150"/>
              </a:tblGrid>
              <a:tr h="5883275"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>
                          <a:tab pos="469900" algn="l"/>
                        </a:tabLst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Наукова проблема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</a:tabLst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Основні поняття: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ідентифікація проблеми; джерела проблем; дефініція проблеми; види проблем.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</a:tabLst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Ідентифікація проблеми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є початком будь-якого дослідження.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</a:tabLst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Джерела проблем: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AutoNum type="arabicPeriod"/>
                        <a:tabLst>
                          <a:tab pos="469900" algn="l"/>
                        </a:tabLst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Усвідомлення “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дефіциту”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інформації для описання чи пояснення реальності (виявлення “білих плям”) в процесі спостереження за реальністю.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AutoNum type="arabicPeriod"/>
                        <a:tabLst>
                          <a:tab pos="469900" algn="l"/>
                        </a:tabLst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Випадковість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(щасливий випадок).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</a:tabLst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Приклади: відкриття О. Флемінгом </a:t>
                      </a: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пеніцілину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було </a:t>
                      </a: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пов’зано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 випадковим спостереженням у ході бактеріологічних досліджень; відкриття Е. Гібсон наявності у маленької дитини відчуття обережності (страху висоти), було результатом спостереження за власною дитиною.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Практичні вимоги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(наприклад, усвідомлення необхідності оптимізації відносин між людьми, що працюють разом).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</a:tabLst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Дефініції проблеми. Проблема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 риторичне питання, яке дослідник задає природі, але відповідь на яке повинен знайти самостійно.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</a:tabLst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Проблема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 питання, чи комплекс питань, що об’єктивно виникають у ході розвитку пізнання, вирішення яких має значущий, практичний або теоретичний інтерес.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3" name="Rectangle 20"/>
          <p:cNvSpPr>
            <a:spLocks noChangeArrowheads="1"/>
          </p:cNvSpPr>
          <p:nvPr/>
        </p:nvSpPr>
        <p:spPr bwMode="auto">
          <a:xfrm>
            <a:off x="2343150" y="6296025"/>
            <a:ext cx="1841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900" b="0"/>
              <a:t/>
            </a:r>
            <a:br>
              <a:rPr lang="ru-RU" sz="900" b="0"/>
            </a:br>
            <a:endParaRPr lang="ru-RU" b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459788" y="11588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20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0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ru-RU" sz="2000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333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88" y="2452688"/>
            <a:ext cx="7606503" cy="362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1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7" name="Group 15"/>
          <p:cNvGraphicFramePr>
            <a:graphicFrameLocks noGrp="1"/>
          </p:cNvGraphicFramePr>
          <p:nvPr/>
        </p:nvGraphicFramePr>
        <p:xfrm>
          <a:off x="323850" y="188913"/>
          <a:ext cx="8351838" cy="19281775"/>
        </p:xfrm>
        <a:graphic>
          <a:graphicData uri="http://schemas.openxmlformats.org/drawingml/2006/table">
            <a:tbl>
              <a:tblPr/>
              <a:tblGrid>
                <a:gridCol w="8351838"/>
              </a:tblGrid>
              <a:tr h="19281775"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Гіпотеза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Основні поняття: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гіпотеза (визначення); наукові (теоретичні та емпіричні) і статистичні гіпотези; класифікація гіпотез за змістом (про наявність явища, про зв’язок між явищами, про зумовленість одного явища іншим); критерії </a:t>
                      </a:r>
                      <a:r>
                        <a:rPr kumimoji="0" lang="uk-U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“добрих”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гіпотез.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Гіпотеза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 наукове припущення, яке базується на теорії або емпіричних даних і ще не має підтвердження або спростування.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Існують теоретичні гіпотези та емпіричні припущення.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Теоретичні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гіпотези висуваються для подолання внутрішніх протиріч в теорії або для усунення неузгодженості (розбіжності) між теорією та експериментальними даними.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459788" y="11588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20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0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ru-RU" sz="2000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12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</TotalTime>
  <Words>580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Наукове дослідження як особлива форма пізнавальної діяльності</vt:lpstr>
      <vt:lpstr>Поняття «наукова діяльність»</vt:lpstr>
      <vt:lpstr>Презентация PowerPoint</vt:lpstr>
      <vt:lpstr>Нормативний процес наукового дослідження:  </vt:lpstr>
      <vt:lpstr>Процедура наукового дослідження: </vt:lpstr>
      <vt:lpstr>Нормативний процес наукового дослідження будується у три етапи: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Наукове дослідження як особлива форма пізнавальної діяльності</dc:title>
  <dc:creator>User</dc:creator>
  <cp:lastModifiedBy>User</cp:lastModifiedBy>
  <cp:revision>9</cp:revision>
  <dcterms:created xsi:type="dcterms:W3CDTF">2016-09-14T15:49:30Z</dcterms:created>
  <dcterms:modified xsi:type="dcterms:W3CDTF">2016-09-19T06:44:45Z</dcterms:modified>
</cp:coreProperties>
</file>