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8" r:id="rId3"/>
    <p:sldId id="259" r:id="rId4"/>
    <p:sldId id="260" r:id="rId5"/>
    <p:sldId id="261" r:id="rId6"/>
    <p:sldId id="262" r:id="rId7"/>
    <p:sldId id="264" r:id="rId8"/>
    <p:sldId id="267" r:id="rId9"/>
    <p:sldId id="266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0F44FB-0128-47E8-AA2F-C8638AF43122}" type="datetimeFigureOut">
              <a:rPr lang="ru-RU" smtClean="0"/>
              <a:pPr/>
              <a:t>04.10.2016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C86904-13B8-434F-8284-E815A987B9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323850" y="188913"/>
          <a:ext cx="8351838" cy="19281775"/>
        </p:xfrm>
        <a:graphic>
          <a:graphicData uri="http://schemas.openxmlformats.org/drawingml/2006/table">
            <a:tbl>
              <a:tblPr/>
              <a:tblGrid>
                <a:gridCol w="8351838"/>
              </a:tblGrid>
              <a:tr h="19281775">
                <a:tc>
                  <a:txBody>
                    <a:bodyPr/>
                    <a:lstStyle/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Наукова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гіпотеза повинна задовольняти критерію </a:t>
                      </a:r>
                      <a:r>
                        <a:rPr kumimoji="0" lang="uk-UA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верифікованості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(тобто спроможності бути підтвердженою або відхиленою в експерименті).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  <a:defRPr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Емпіричні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гіпотези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це припущення, що робляться для вирішення проблеми методом експериментального дослідження. Вони не обов’язково повинні базуватись на теорії.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Головна особливість будь-якої експериментальної гіпотези полягає в тому, що вона повинна бути операціоналізована (тобто сформульована у термінах конкретної експериментальної процедури).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змістом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гіпотези підрозділяють на: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	гіпотези про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наявність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явища;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3048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	гіпотези про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зв’язок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 явищами;</a:t>
                      </a:r>
                    </a:p>
                    <a:p>
                      <a:pPr marL="0" marR="0" lvl="0" indent="304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00063" algn="l"/>
                        </a:tabLst>
                      </a:pP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	гіпотези про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зумовленість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одного явища іншим.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643966" y="115888"/>
            <a:ext cx="320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-36513" y="44450"/>
            <a:ext cx="9144001" cy="1152525"/>
          </a:xfrm>
        </p:spPr>
        <p:txBody>
          <a:bodyPr/>
          <a:lstStyle/>
          <a:p>
            <a:pPr algn="ctr" eaLnBrk="1" fontAlgn="auto" hangingPunct="1">
              <a:lnSpc>
                <a:spcPts val="3600"/>
              </a:lnSpc>
              <a:spcAft>
                <a:spcPts val="0"/>
              </a:spcAft>
              <a:defRPr/>
            </a:pPr>
            <a:r>
              <a:rPr lang="uk-UA" sz="3600" dirty="0">
                <a:latin typeface="Cambria"/>
                <a:ea typeface="Calibri"/>
                <a:cs typeface="Times New Roman"/>
              </a:rPr>
              <a:t>Загальні вимоги до наукових методів </a:t>
            </a:r>
            <a:endParaRPr lang="ko-KR" altLang="en-US" sz="3600" dirty="0">
              <a:latin typeface="Cambria" panose="02040503050406030204" pitchFamily="18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572528" y="78579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375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4714876" y="3786190"/>
            <a:ext cx="406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501090" y="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3"/>
          <p:cNvSpPr>
            <a:spLocks noGrp="1"/>
          </p:cNvSpPr>
          <p:nvPr>
            <p:ph type="title"/>
          </p:nvPr>
        </p:nvSpPr>
        <p:spPr>
          <a:xfrm>
            <a:off x="-36513" y="44450"/>
            <a:ext cx="9144001" cy="1152525"/>
          </a:xfrm>
        </p:spPr>
        <p:txBody>
          <a:bodyPr/>
          <a:lstStyle/>
          <a:p>
            <a:pPr algn="ctr" eaLnBrk="1" fontAlgn="auto" hangingPunct="1">
              <a:lnSpc>
                <a:spcPts val="3600"/>
              </a:lnSpc>
              <a:spcAft>
                <a:spcPts val="0"/>
              </a:spcAft>
              <a:defRPr/>
            </a:pPr>
            <a:r>
              <a:rPr lang="uk-UA" altLang="ko-KR" sz="3800" dirty="0">
                <a:latin typeface="Cambria" panose="02040503050406030204" pitchFamily="18" charset="0"/>
              </a:rPr>
              <a:t>Емпіричні методи в психології</a:t>
            </a:r>
            <a:endParaRPr lang="ko-KR" altLang="en-US" sz="3800" dirty="0">
              <a:latin typeface="Cambria" panose="020405030504060302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57802" y="1484784"/>
            <a:ext cx="4070381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355975" y="2564904"/>
            <a:ext cx="4362355" cy="9361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55976" y="4005064"/>
            <a:ext cx="4392488" cy="90319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355976" y="5373216"/>
            <a:ext cx="4392488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11560" y="2564904"/>
            <a:ext cx="266429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11560" y="4005064"/>
            <a:ext cx="266429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11560" y="5373216"/>
            <a:ext cx="2664296" cy="7200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43" name="Прямоугольник 42"/>
          <p:cNvSpPr/>
          <p:nvPr/>
        </p:nvSpPr>
        <p:spPr>
          <a:xfrm>
            <a:off x="2555875" y="1700213"/>
            <a:ext cx="3240088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Спостереження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95288" y="2781300"/>
            <a:ext cx="3240087" cy="395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Експеримент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395288" y="4221163"/>
            <a:ext cx="3168650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Опитування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23850" y="5589588"/>
            <a:ext cx="3240088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Метод тестів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500563" y="2727325"/>
            <a:ext cx="4248150" cy="690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Метод аналізу документів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500563" y="4076700"/>
            <a:ext cx="4248150" cy="758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Метод вивчення продуктів діяльності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4356100" y="5405438"/>
            <a:ext cx="4400550" cy="760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Метод експертної оцінки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501090" y="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0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Дефініції</a:t>
            </a:r>
            <a:r>
              <a:rPr lang="uk-UA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Теоретичні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методи, користуючись якими, дослідник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“взаємодіє”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з моделлю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дослідження, яка формується у його уявленні (тобто з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“мисленнєвою”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моделлю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Емпіричні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є такими, користуючись якими дослідник реально взаємодіє з досліджуваним як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єктом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дослідження (бесіда, експеримент), або з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“продуктом”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діяльності останнього (архівний метод, спостереження, вимірювання). </a:t>
            </a: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Проективні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мають ознаки як архівного методу, так і методу вимірювання (психологічного тестування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Інтерпретаційно-описувальні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методи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застосовуються на етапі обробки та аналізу результатів, що отримані за допомогою емпіричних методів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(хоча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першому та другому варіантах вони мають відмінності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01090" y="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13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indent="0" algn="just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Самоінвалідизація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рівні психологічного діагнозу досліджуваного явища.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психологічного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діагнозу феномену самоінвалідизації як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проактивної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копінг-поведінки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(за схемою Л.С. Виготського)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528" y="2857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8843918" y="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3" name="Прямоугольник 2"/>
          <p:cNvSpPr/>
          <p:nvPr/>
        </p:nvSpPr>
        <p:spPr>
          <a:xfrm>
            <a:off x="8715404" y="0"/>
            <a:ext cx="428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5786454"/>
            <a:ext cx="242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endParaRPr lang="ru-RU" sz="1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3" name="Прямоугольник 2"/>
          <p:cNvSpPr/>
          <p:nvPr/>
        </p:nvSpPr>
        <p:spPr>
          <a:xfrm>
            <a:off x="8572528" y="2857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8643966" y="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>
          <a:xfrm>
            <a:off x="468313" y="3322638"/>
            <a:ext cx="8207375" cy="140176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8313" y="5013325"/>
            <a:ext cx="8207375" cy="165576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2195513" y="5194300"/>
            <a:ext cx="5472112" cy="384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Методологія дослідження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5650" y="5619750"/>
            <a:ext cx="7416800" cy="977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система принципів та способів організації та побудови теоретичної діяльності, а також вчення про цю діяльність.</a:t>
            </a:r>
          </a:p>
        </p:txBody>
      </p:sp>
      <p:sp>
        <p:nvSpPr>
          <p:cNvPr id="18" name="Стрелка вверх 17"/>
          <p:cNvSpPr/>
          <p:nvPr/>
        </p:nvSpPr>
        <p:spPr>
          <a:xfrm>
            <a:off x="4356100" y="4471988"/>
            <a:ext cx="431800" cy="685800"/>
          </a:xfrm>
          <a:prstGeom prst="up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9" name="Прямоугольник 18"/>
          <p:cNvSpPr/>
          <p:nvPr/>
        </p:nvSpPr>
        <p:spPr>
          <a:xfrm>
            <a:off x="755650" y="3789363"/>
            <a:ext cx="7704138" cy="682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шлях дослідження, що випливає з теоретичних уявлень про сутність досліджуваного об'єкта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79838" y="3465513"/>
            <a:ext cx="1871662" cy="384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Метод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8313" y="1263650"/>
            <a:ext cx="8207375" cy="17335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6" name="Стрелка вверх 25"/>
          <p:cNvSpPr/>
          <p:nvPr/>
        </p:nvSpPr>
        <p:spPr>
          <a:xfrm>
            <a:off x="4356100" y="2744788"/>
            <a:ext cx="431800" cy="684212"/>
          </a:xfrm>
          <a:prstGeom prst="up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7" name="Прямоугольник 26"/>
          <p:cNvSpPr/>
          <p:nvPr/>
        </p:nvSpPr>
        <p:spPr>
          <a:xfrm>
            <a:off x="684213" y="1658938"/>
            <a:ext cx="7704137" cy="977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конкретне втілення методу як виробленого способу організації взаємодії суб'єкта та об'єкта дослідження на основі конкретного матеріалу і конкретної процедури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635375" y="1306513"/>
            <a:ext cx="1919288" cy="393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Arial" pitchFamily="34" charset="0"/>
              </a:rPr>
              <a:t>Методика </a:t>
            </a:r>
            <a:endParaRPr lang="uk-UA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29" name="Title 3"/>
          <p:cNvSpPr>
            <a:spLocks noGrp="1"/>
          </p:cNvSpPr>
          <p:nvPr>
            <p:ph type="title"/>
          </p:nvPr>
        </p:nvSpPr>
        <p:spPr>
          <a:xfrm>
            <a:off x="0" y="44450"/>
            <a:ext cx="8964613" cy="1152525"/>
          </a:xfrm>
        </p:spPr>
        <p:txBody>
          <a:bodyPr/>
          <a:lstStyle/>
          <a:p>
            <a:pPr algn="ctr" eaLnBrk="1" fontAlgn="auto" hangingPunct="1">
              <a:lnSpc>
                <a:spcPts val="3600"/>
              </a:lnSpc>
              <a:spcAft>
                <a:spcPts val="0"/>
              </a:spcAft>
              <a:defRPr/>
            </a:pPr>
            <a:r>
              <a:rPr lang="uk-UA" altLang="ko-KR" sz="3600" dirty="0" smtClean="0">
                <a:latin typeface="Cambria" panose="02040503050406030204" pitchFamily="18" charset="0"/>
              </a:rPr>
              <a:t>Зв’язок методу, методики та методології дослідження</a:t>
            </a:r>
            <a:endParaRPr lang="ko-KR" altLang="en-US" sz="3600" dirty="0"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01090" y="64291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528" y="2857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501090" y="14285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-36513" y="44450"/>
            <a:ext cx="9144001" cy="1152525"/>
          </a:xfrm>
        </p:spPr>
        <p:txBody>
          <a:bodyPr/>
          <a:lstStyle/>
          <a:p>
            <a:pPr algn="ctr" eaLnBrk="1" fontAlgn="auto" hangingPunct="1">
              <a:lnSpc>
                <a:spcPts val="3600"/>
              </a:lnSpc>
              <a:spcAft>
                <a:spcPts val="0"/>
              </a:spcAft>
              <a:defRPr/>
            </a:pPr>
            <a:r>
              <a:rPr lang="uk-UA" sz="3600" dirty="0" smtClean="0">
                <a:latin typeface="Cambria"/>
                <a:ea typeface="Calibri"/>
                <a:cs typeface="Times New Roman"/>
              </a:rPr>
              <a:t>Загальнонаукові методи дослідження</a:t>
            </a:r>
            <a:endParaRPr lang="ko-KR" altLang="en-US" sz="3600" dirty="0">
              <a:latin typeface="Cambria" panose="02040503050406030204" pitchFamily="18" charset="0"/>
            </a:endParaRPr>
          </a:p>
        </p:txBody>
      </p:sp>
      <p:sp>
        <p:nvSpPr>
          <p:cNvPr id="2" name="Шестиугольник 1"/>
          <p:cNvSpPr/>
          <p:nvPr/>
        </p:nvSpPr>
        <p:spPr>
          <a:xfrm>
            <a:off x="2987675" y="2924175"/>
            <a:ext cx="3348038" cy="2520950"/>
          </a:xfrm>
          <a:prstGeom prst="hex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71775" y="1557338"/>
            <a:ext cx="3671888" cy="431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43663" y="2732088"/>
            <a:ext cx="2232025" cy="4810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32588" y="3968750"/>
            <a:ext cx="1952625" cy="39687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43663" y="4938713"/>
            <a:ext cx="2232025" cy="5064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1188" y="2732088"/>
            <a:ext cx="2232025" cy="4810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11188" y="3933825"/>
            <a:ext cx="2016125" cy="3952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11188" y="4938713"/>
            <a:ext cx="2232025" cy="5064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771775" y="6165850"/>
            <a:ext cx="3671888" cy="431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39" name="Прямоугольник 38"/>
          <p:cNvSpPr/>
          <p:nvPr/>
        </p:nvSpPr>
        <p:spPr>
          <a:xfrm>
            <a:off x="3059113" y="3698875"/>
            <a:ext cx="3241675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Загальнонаукові методи досліджень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608513" y="1989138"/>
            <a:ext cx="0" cy="935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2987675" y="1593850"/>
            <a:ext cx="3240088" cy="395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Індукція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940425" y="2817813"/>
            <a:ext cx="3240088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Дедукція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084888" y="4005263"/>
            <a:ext cx="3240087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Аналогія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2987675" y="6202363"/>
            <a:ext cx="3240088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Абстрагування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940425" y="5013325"/>
            <a:ext cx="3240088" cy="395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Моделювання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07950" y="5049838"/>
            <a:ext cx="3240088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Конкретизація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4925" y="3970338"/>
            <a:ext cx="3241675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Синтез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107950" y="2817813"/>
            <a:ext cx="3240088" cy="395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 latinLnBrk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  <a:ea typeface="+mn-ea"/>
                <a:cs typeface="Arial" pitchFamily="34" charset="0"/>
              </a:rPr>
              <a:t>Аналіз</a:t>
            </a: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6084888" y="3213100"/>
            <a:ext cx="431800" cy="293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2" idx="2"/>
            <a:endCxn id="31" idx="1"/>
          </p:cNvCxnSpPr>
          <p:nvPr/>
        </p:nvCxnSpPr>
        <p:spPr>
          <a:xfrm flipV="1">
            <a:off x="6335713" y="4167188"/>
            <a:ext cx="396875" cy="174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011863" y="4938713"/>
            <a:ext cx="360362" cy="25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4643438" y="5445125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2963863" y="4989513"/>
            <a:ext cx="433387" cy="220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2" idx="2"/>
            <a:endCxn id="36" idx="3"/>
          </p:cNvCxnSpPr>
          <p:nvPr/>
        </p:nvCxnSpPr>
        <p:spPr>
          <a:xfrm flipH="1" flipV="1">
            <a:off x="2627313" y="4130675"/>
            <a:ext cx="360362" cy="53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 flipV="1">
            <a:off x="2843213" y="3213100"/>
            <a:ext cx="504825" cy="222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8572528" y="14285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8">
      <a:dk1>
        <a:sysClr val="windowText" lastClr="000000"/>
      </a:dk1>
      <a:lt1>
        <a:sysClr val="window" lastClr="FFFFFF"/>
      </a:lt1>
      <a:dk2>
        <a:srgbClr val="4F271C"/>
      </a:dk2>
      <a:lt2>
        <a:srgbClr val="A4CFED"/>
      </a:lt2>
      <a:accent1>
        <a:srgbClr val="00B0F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321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Зв’язок методу, методики та методології дослідження</vt:lpstr>
      <vt:lpstr>Слайд 8</vt:lpstr>
      <vt:lpstr>Загальнонаукові методи дослідження</vt:lpstr>
      <vt:lpstr>Загальні вимоги до наукових методів </vt:lpstr>
      <vt:lpstr>Слайд 11</vt:lpstr>
      <vt:lpstr>Емпіричні методи в психології</vt:lpstr>
      <vt:lpstr>Слайд 13</vt:lpstr>
    </vt:vector>
  </TitlesOfParts>
  <Company>DNU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15</cp:revision>
  <dcterms:created xsi:type="dcterms:W3CDTF">2015-10-05T09:28:11Z</dcterms:created>
  <dcterms:modified xsi:type="dcterms:W3CDTF">2016-10-04T07:49:56Z</dcterms:modified>
</cp:coreProperties>
</file>