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361FA5-EE85-4D1F-8629-DBC772D28449}">
          <p14:sldIdLst>
            <p14:sldId id="256"/>
            <p14:sldId id="257"/>
            <p14:sldId id="259"/>
            <p14:sldId id="260"/>
            <p14:sldId id="258"/>
            <p14:sldId id="262"/>
          </p14:sldIdLst>
        </p14:section>
        <p14:section name="Раздел без заголовка" id="{C5A5DAE7-45D9-4C94-98A0-71ADD46B422A}">
          <p14:sldIdLst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3528"/>
          </a:xfrm>
        </p:spPr>
        <p:txBody>
          <a:bodyPr/>
          <a:lstStyle/>
          <a:p>
            <a:r>
              <a:rPr lang="uk-UA" dirty="0" smtClean="0"/>
              <a:t>Психофізична проблема</a:t>
            </a:r>
            <a:endParaRPr lang="uk-UA" dirty="0"/>
          </a:p>
        </p:txBody>
      </p:sp>
      <p:pic>
        <p:nvPicPr>
          <p:cNvPr id="7170" name="Picture 2" descr="C:\Users\a_cream\Desktop\Лекция носенко\picture-13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3" y="1268760"/>
            <a:ext cx="6476537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4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 </a:t>
            </a:r>
            <a:br>
              <a:rPr lang="uk-UA" dirty="0">
                <a:effectLst/>
              </a:rPr>
            </a:br>
            <a:r>
              <a:rPr lang="uk-UA" b="1" dirty="0">
                <a:effectLst/>
              </a:rPr>
              <a:t>Особливості рухів - динамічні </a:t>
            </a:r>
            <a:r>
              <a:rPr lang="uk-UA" b="1" dirty="0" smtClean="0">
                <a:effectLst/>
              </a:rPr>
              <a:t>стереотипи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sz="2800" dirty="0"/>
              <a:t>В. П. Зінченко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Н. А. Бернштейн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Моторика пов'язана з особистісними установками людини, і можна досить впевнено говорити про те, що рух є </a:t>
            </a:r>
            <a:r>
              <a:rPr lang="uk-UA" dirty="0" smtClean="0"/>
              <a:t>психіка.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2008240"/>
          </a:xfrm>
        </p:spPr>
        <p:txBody>
          <a:bodyPr/>
          <a:lstStyle/>
          <a:p>
            <a:r>
              <a:rPr lang="uk-UA" dirty="0" smtClean="0"/>
              <a:t>Моторне поле - відбиває </a:t>
            </a:r>
            <a:r>
              <a:rPr lang="uk-UA" dirty="0"/>
              <a:t>зв'язок між зовнішнім світом і всіма властивостями </a:t>
            </a:r>
            <a:r>
              <a:rPr lang="uk-UA" dirty="0" smtClean="0"/>
              <a:t>моторики.</a:t>
            </a:r>
            <a:endParaRPr lang="uk-UA" dirty="0"/>
          </a:p>
        </p:txBody>
      </p:sp>
      <p:pic>
        <p:nvPicPr>
          <p:cNvPr id="5122" name="Picture 2" descr="C:\Users\a_cream\Desktop\Лекция носенко\1369634982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27942"/>
            <a:ext cx="521802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4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7544"/>
          </a:xfrm>
        </p:spPr>
        <p:txBody>
          <a:bodyPr/>
          <a:lstStyle/>
          <a:p>
            <a:r>
              <a:rPr lang="uk-UA" dirty="0" smtClean="0"/>
              <a:t>Підсумок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4041648" cy="4713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400" i="1" dirty="0"/>
              <a:t>Людина вважається нам єдиною сукупністю проявів психіки </a:t>
            </a:r>
            <a:r>
              <a:rPr lang="uk-UA" sz="4400" i="1" dirty="0" smtClean="0"/>
              <a:t>та </a:t>
            </a:r>
            <a:r>
              <a:rPr lang="uk-UA" sz="4400" i="1" dirty="0"/>
              <a:t>тілесності</a:t>
            </a:r>
            <a:r>
              <a:rPr lang="uk-UA" sz="4400" i="1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endParaRPr lang="uk-UA" sz="4000" dirty="0"/>
          </a:p>
        </p:txBody>
      </p:sp>
      <p:pic>
        <p:nvPicPr>
          <p:cNvPr id="6146" name="Picture 2" descr="C:\Users\a_cream\Desktop\Лекция носенко\grafic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41775" cy="47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9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2292896"/>
          </a:xfrm>
        </p:spPr>
        <p:txBody>
          <a:bodyPr/>
          <a:lstStyle/>
          <a:p>
            <a:pPr marL="0" indent="0"/>
            <a:r>
              <a:rPr lang="ru-RU" u="sng" dirty="0"/>
              <a:t>Постановка </a:t>
            </a:r>
            <a:r>
              <a:rPr lang="ru-RU" u="sng" dirty="0" err="1"/>
              <a:t>психофізіологічної</a:t>
            </a:r>
            <a:r>
              <a:rPr lang="ru-RU" u="sng" dirty="0"/>
              <a:t> </a:t>
            </a:r>
            <a:r>
              <a:rPr lang="ru-RU" u="sng" dirty="0" err="1"/>
              <a:t>проблеми</a:t>
            </a:r>
            <a:endParaRPr lang="ru-RU" u="sng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8880"/>
            <a:ext cx="3538736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/>
              <a:t>Р. Декарт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800" dirty="0" err="1" smtClean="0"/>
              <a:t>Вищі</a:t>
            </a:r>
            <a:r>
              <a:rPr lang="ru-RU" sz="2800" dirty="0" smtClean="0"/>
              <a:t> </a:t>
            </a:r>
            <a:r>
              <a:rPr lang="ru-RU" sz="2800" dirty="0" err="1"/>
              <a:t>психічні</a:t>
            </a:r>
            <a:r>
              <a:rPr lang="ru-RU" sz="2800" dirty="0"/>
              <a:t> </a:t>
            </a:r>
            <a:r>
              <a:rPr lang="ru-RU" sz="2800" dirty="0" err="1"/>
              <a:t>процеси</a:t>
            </a:r>
            <a:r>
              <a:rPr lang="ru-RU" sz="2800" dirty="0"/>
              <a:t> не </a:t>
            </a:r>
            <a:r>
              <a:rPr lang="ru-RU" sz="2800" dirty="0" err="1"/>
              <a:t>можуть</a:t>
            </a:r>
            <a:r>
              <a:rPr lang="ru-RU" sz="2800" dirty="0"/>
              <a:t> бути прямо </a:t>
            </a:r>
            <a:r>
              <a:rPr lang="ru-RU" sz="2800" dirty="0" err="1"/>
              <a:t>виведені</a:t>
            </a:r>
            <a:r>
              <a:rPr lang="ru-RU" sz="2800" dirty="0"/>
              <a:t> з </a:t>
            </a:r>
            <a:r>
              <a:rPr lang="ru-RU" sz="2800" dirty="0" err="1"/>
              <a:t>фізіологічних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тілесних</a:t>
            </a:r>
            <a:r>
              <a:rPr lang="ru-RU" sz="2800" dirty="0" smtClean="0"/>
              <a:t>) </a:t>
            </a:r>
            <a:r>
              <a:rPr lang="ru-RU" sz="2800" dirty="0" err="1"/>
              <a:t>процесів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зведені</a:t>
            </a:r>
            <a:r>
              <a:rPr lang="ru-RU" sz="2800" dirty="0"/>
              <a:t> до </a:t>
            </a:r>
            <a:r>
              <a:rPr lang="ru-RU" sz="2800" dirty="0" smtClean="0"/>
              <a:t>них»</a:t>
            </a:r>
            <a:endParaRPr lang="uk-UA" sz="2800" dirty="0"/>
          </a:p>
        </p:txBody>
      </p:sp>
      <p:pic>
        <p:nvPicPr>
          <p:cNvPr id="1026" name="Picture 2" descr="C:\Users\a_cream\Desktop\Лекция носенко\0008-008-Razvival-matematicheskoe-napravlenie-klassicheskoj-mekha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691550" cy="423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2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220888"/>
          </a:xfrm>
        </p:spPr>
        <p:txBody>
          <a:bodyPr/>
          <a:lstStyle/>
          <a:p>
            <a:r>
              <a:rPr lang="ru-RU" u="sng" dirty="0"/>
              <a:t>Постановка </a:t>
            </a:r>
            <a:r>
              <a:rPr lang="ru-RU" u="sng" dirty="0" err="1"/>
              <a:t>психофізіологічної</a:t>
            </a:r>
            <a:r>
              <a:rPr lang="ru-RU" u="sng" dirty="0"/>
              <a:t> </a:t>
            </a:r>
            <a:r>
              <a:rPr lang="ru-RU" u="sng" dirty="0" err="1"/>
              <a:t>проблеми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096272"/>
            <a:ext cx="4040188" cy="609600"/>
          </a:xfrm>
        </p:spPr>
        <p:txBody>
          <a:bodyPr/>
          <a:lstStyle/>
          <a:p>
            <a:r>
              <a:rPr lang="ru-RU" sz="4000" dirty="0"/>
              <a:t>Т. Гоббс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91632" y="2096272"/>
            <a:ext cx="4041775" cy="609600"/>
          </a:xfrm>
        </p:spPr>
        <p:txBody>
          <a:bodyPr/>
          <a:lstStyle/>
          <a:p>
            <a:r>
              <a:rPr lang="uk-UA" sz="4000" dirty="0"/>
              <a:t>Г. </a:t>
            </a:r>
            <a:r>
              <a:rPr lang="uk-UA" sz="4000" dirty="0" err="1"/>
              <a:t>Лейбніц</a:t>
            </a:r>
            <a:endParaRPr lang="uk-UA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2708920"/>
            <a:ext cx="4041648" cy="3913632"/>
          </a:xfrm>
        </p:spPr>
        <p:txBody>
          <a:bodyPr/>
          <a:lstStyle/>
          <a:p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похідна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тілесних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вивчатися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Думка </a:t>
            </a:r>
            <a:r>
              <a:rPr lang="ru-RU" dirty="0"/>
              <a:t>- </a:t>
            </a:r>
            <a:r>
              <a:rPr lang="ru-RU" dirty="0" err="1"/>
              <a:t>суб'єктивне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а </a:t>
            </a:r>
            <a:r>
              <a:rPr lang="ru-RU" dirty="0" err="1"/>
              <a:t>тілесні</a:t>
            </a:r>
            <a:r>
              <a:rPr lang="ru-RU" dirty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 smtClean="0"/>
              <a:t>об'єктивне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016" y="2708920"/>
            <a:ext cx="4041648" cy="3913187"/>
          </a:xfrm>
        </p:spPr>
        <p:txBody>
          <a:bodyPr/>
          <a:lstStyle/>
          <a:p>
            <a:r>
              <a:rPr lang="ru-RU" dirty="0" smtClean="0"/>
              <a:t>Душа </a:t>
            </a:r>
            <a:r>
              <a:rPr lang="ru-RU" dirty="0" err="1"/>
              <a:t>діє</a:t>
            </a:r>
            <a:r>
              <a:rPr lang="ru-RU" dirty="0"/>
              <a:t> за законом </a:t>
            </a:r>
            <a:r>
              <a:rPr lang="ru-RU" dirty="0" err="1"/>
              <a:t>кінцевих</a:t>
            </a:r>
            <a:r>
              <a:rPr lang="ru-RU" dirty="0"/>
              <a:t> причин (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відповідності</a:t>
            </a:r>
            <a:r>
              <a:rPr lang="ru-RU" dirty="0"/>
              <a:t> з метою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за </a:t>
            </a:r>
            <a:r>
              <a:rPr lang="ru-RU" dirty="0"/>
              <a:t>законами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smtClean="0"/>
              <a:t>причин.</a:t>
            </a:r>
          </a:p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похідною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631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348880"/>
            <a:ext cx="4040188" cy="609600"/>
          </a:xfrm>
        </p:spPr>
        <p:txBody>
          <a:bodyPr/>
          <a:lstStyle/>
          <a:p>
            <a:r>
              <a:rPr lang="ru-RU" sz="4800" dirty="0"/>
              <a:t>Б. </a:t>
            </a:r>
            <a:r>
              <a:rPr lang="ru-RU" sz="4800" dirty="0" err="1"/>
              <a:t>Спіноза</a:t>
            </a:r>
            <a:r>
              <a:rPr lang="ru-RU" sz="4800" dirty="0"/>
              <a:t> </a:t>
            </a:r>
            <a:endParaRPr lang="uk-UA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2780928"/>
            <a:ext cx="4041648" cy="3913632"/>
          </a:xfrm>
        </p:spPr>
        <p:txBody>
          <a:bodyPr>
            <a:normAutofit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субстанцій</a:t>
            </a:r>
            <a:r>
              <a:rPr lang="ru-RU" dirty="0"/>
              <a:t>, а є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smtClean="0"/>
              <a:t>природа.</a:t>
            </a:r>
          </a:p>
          <a:p>
            <a:r>
              <a:rPr lang="ru-RU" dirty="0" smtClean="0"/>
              <a:t>Чим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smtClean="0"/>
              <a:t>активна </a:t>
            </a:r>
            <a:r>
              <a:rPr lang="ru-RU" dirty="0" err="1"/>
              <a:t>людина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/>
              <a:t>абсолютно </a:t>
            </a:r>
            <a:r>
              <a:rPr lang="ru-RU" dirty="0" smtClean="0"/>
              <a:t>вона </a:t>
            </a:r>
            <a:r>
              <a:rPr lang="ru-RU" dirty="0" err="1"/>
              <a:t>діє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smtClean="0"/>
              <a:t>духовна </a:t>
            </a:r>
            <a:r>
              <a:rPr lang="ru-RU" dirty="0" err="1" smtClean="0"/>
              <a:t>свідомість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220888"/>
          </a:xfrm>
        </p:spPr>
        <p:txBody>
          <a:bodyPr/>
          <a:lstStyle/>
          <a:p>
            <a:r>
              <a:rPr lang="ru-RU" u="sng" dirty="0"/>
              <a:t>Постановка </a:t>
            </a:r>
            <a:r>
              <a:rPr lang="ru-RU" u="sng" dirty="0" err="1"/>
              <a:t>психофізіологічної</a:t>
            </a:r>
            <a:r>
              <a:rPr lang="ru-RU" u="sng" dirty="0"/>
              <a:t> </a:t>
            </a:r>
            <a:r>
              <a:rPr lang="ru-RU" u="sng" dirty="0" err="1"/>
              <a:t>проблеми</a:t>
            </a:r>
            <a:endParaRPr lang="uk-UA" dirty="0"/>
          </a:p>
        </p:txBody>
      </p:sp>
      <p:pic>
        <p:nvPicPr>
          <p:cNvPr id="2050" name="Picture 2" descr="C:\Users\a_cream\Desktop\Лекция носенко\information_items_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80862"/>
            <a:ext cx="3223245" cy="42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err="1"/>
              <a:t>Тілесно</a:t>
            </a:r>
            <a:r>
              <a:rPr lang="ru-RU" u="sng" dirty="0"/>
              <a:t> </a:t>
            </a:r>
            <a:r>
              <a:rPr lang="ru-RU" u="sng" dirty="0" smtClean="0"/>
              <a:t>- </a:t>
            </a:r>
            <a:r>
              <a:rPr lang="ru-RU" u="sng" dirty="0" err="1" smtClean="0"/>
              <a:t>пластичний</a:t>
            </a:r>
            <a:r>
              <a:rPr lang="ru-RU" u="sng" dirty="0" smtClean="0"/>
              <a:t> </a:t>
            </a:r>
            <a:r>
              <a:rPr lang="ru-RU" u="sng" dirty="0"/>
              <a:t>канон </a:t>
            </a:r>
            <a:r>
              <a:rPr lang="ru-RU" u="sng" dirty="0" err="1"/>
              <a:t>античності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859216" cy="1728192"/>
          </a:xfrm>
        </p:spPr>
        <p:txBody>
          <a:bodyPr/>
          <a:lstStyle/>
          <a:p>
            <a:r>
              <a:rPr lang="uk-UA" dirty="0"/>
              <a:t>Тіло - це певне ставлення до норми, ідеалу, </a:t>
            </a:r>
            <a:r>
              <a:rPr lang="uk-UA" dirty="0" err="1" smtClean="0"/>
              <a:t>сверхчутливому</a:t>
            </a:r>
            <a:r>
              <a:rPr lang="uk-UA" dirty="0" smtClean="0"/>
              <a:t> </a:t>
            </a:r>
            <a:r>
              <a:rPr lang="uk-UA" dirty="0"/>
              <a:t>(духовному), його вираження в тій чи іншій </a:t>
            </a:r>
            <a:r>
              <a:rPr lang="uk-UA" dirty="0" smtClean="0"/>
              <a:t>мірі.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1331640" y="5733256"/>
            <a:ext cx="1189904" cy="53679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Ідеал</a:t>
            </a:r>
            <a:endParaRPr lang="uk-UA" dirty="0"/>
          </a:p>
        </p:txBody>
      </p:sp>
      <p:pic>
        <p:nvPicPr>
          <p:cNvPr id="3076" name="Picture 4" descr="C:\Users\a_cream\Desktop\Лекция носенко\658x0_ga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9208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1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694"/>
            <a:ext cx="8229600" cy="1123528"/>
          </a:xfrm>
        </p:spPr>
        <p:txBody>
          <a:bodyPr/>
          <a:lstStyle/>
          <a:p>
            <a:r>
              <a:rPr lang="en-US" u="sng" dirty="0"/>
              <a:t>XIX </a:t>
            </a:r>
            <a:r>
              <a:rPr lang="ru-RU" u="sng" dirty="0" err="1" smtClean="0"/>
              <a:t>століття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779912" y="2212848"/>
            <a:ext cx="4934320" cy="3913187"/>
          </a:xfrm>
        </p:spPr>
        <p:txBody>
          <a:bodyPr/>
          <a:lstStyle/>
          <a:p>
            <a:r>
              <a:rPr lang="uk-UA" dirty="0" smtClean="0"/>
              <a:t>Відчуження </a:t>
            </a:r>
            <a:r>
              <a:rPr lang="uk-UA" dirty="0"/>
              <a:t>від </a:t>
            </a:r>
            <a:r>
              <a:rPr lang="uk-UA" dirty="0" smtClean="0"/>
              <a:t>тіла.</a:t>
            </a:r>
          </a:p>
          <a:p>
            <a:r>
              <a:rPr lang="uk-UA" dirty="0" smtClean="0"/>
              <a:t>Відокремлення </a:t>
            </a:r>
            <a:r>
              <a:rPr lang="uk-UA" dirty="0"/>
              <a:t>емоції від </a:t>
            </a:r>
            <a:r>
              <a:rPr lang="uk-UA" dirty="0" smtClean="0"/>
              <a:t>розуму.</a:t>
            </a:r>
          </a:p>
          <a:p>
            <a:r>
              <a:rPr lang="uk-UA" dirty="0" smtClean="0"/>
              <a:t>Використання </a:t>
            </a:r>
            <a:r>
              <a:rPr lang="uk-UA" dirty="0"/>
              <a:t>тіла як </a:t>
            </a:r>
            <a:r>
              <a:rPr lang="uk-UA" dirty="0" smtClean="0"/>
              <a:t>машини</a:t>
            </a:r>
          </a:p>
          <a:p>
            <a:r>
              <a:rPr lang="uk-UA" dirty="0" smtClean="0"/>
              <a:t>Прагнення </a:t>
            </a:r>
            <a:r>
              <a:rPr lang="uk-UA" dirty="0"/>
              <a:t>до здійснення картезіанської мрії про </a:t>
            </a:r>
            <a:r>
              <a:rPr lang="uk-UA" dirty="0" smtClean="0"/>
              <a:t>абсолютний </a:t>
            </a:r>
            <a:r>
              <a:rPr lang="uk-UA" dirty="0"/>
              <a:t>контролі над </a:t>
            </a:r>
            <a:r>
              <a:rPr lang="uk-UA" dirty="0" smtClean="0"/>
              <a:t>тілом.</a:t>
            </a:r>
            <a:endParaRPr lang="uk-UA" dirty="0"/>
          </a:p>
        </p:txBody>
      </p:sp>
      <p:pic>
        <p:nvPicPr>
          <p:cNvPr id="4099" name="Picture 3" descr="C:\Users\a_cream\Desktop\Лекция носенко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3222"/>
            <a:ext cx="3312368" cy="52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4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48272"/>
          </a:xfrm>
        </p:spPr>
        <p:txBody>
          <a:bodyPr/>
          <a:lstStyle/>
          <a:p>
            <a:r>
              <a:rPr lang="ru-RU" sz="4800" u="sng" dirty="0" err="1" smtClean="0"/>
              <a:t>Вирішення</a:t>
            </a:r>
            <a:r>
              <a:rPr lang="ru-RU" sz="4800" u="sng" dirty="0" smtClean="0"/>
              <a:t> </a:t>
            </a:r>
            <a:r>
              <a:rPr lang="ru-RU" sz="4800" u="sng" dirty="0" err="1"/>
              <a:t>психофізіологічної</a:t>
            </a:r>
            <a:r>
              <a:rPr lang="ru-RU" sz="4800" u="sng" dirty="0"/>
              <a:t> </a:t>
            </a:r>
            <a:r>
              <a:rPr lang="ru-RU" sz="4800" u="sng" dirty="0" err="1"/>
              <a:t>проблеми</a:t>
            </a:r>
            <a:endParaRPr lang="uk-UA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4040188" cy="609600"/>
          </a:xfrm>
        </p:spPr>
        <p:txBody>
          <a:bodyPr/>
          <a:lstStyle/>
          <a:p>
            <a:r>
              <a:rPr lang="uk-UA" sz="4000" b="1" dirty="0"/>
              <a:t>Фізіологічний редукціонізм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041775" cy="609600"/>
          </a:xfrm>
        </p:spPr>
        <p:txBody>
          <a:bodyPr/>
          <a:lstStyle/>
          <a:p>
            <a:r>
              <a:rPr lang="uk-UA" sz="4000" b="1" dirty="0" smtClean="0"/>
              <a:t>Біхевіоризм</a:t>
            </a:r>
            <a:endParaRPr lang="uk-UA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3356992"/>
            <a:ext cx="4041648" cy="3265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мозок виділяє думку;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досліджувати думку можна тільки вивчаючи мозкові процеси;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 smtClean="0"/>
              <a:t>психологію </a:t>
            </a:r>
            <a:r>
              <a:rPr lang="uk-UA" sz="2600" dirty="0"/>
              <a:t>замінити фізіологією</a:t>
            </a:r>
          </a:p>
          <a:p>
            <a:endParaRPr lang="uk-UA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82928" y="2708920"/>
            <a:ext cx="4041648" cy="3913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психічна діяльність - систему </a:t>
            </a:r>
            <a:r>
              <a:rPr lang="uk-UA" dirty="0"/>
              <a:t>умовних рефлексів, </a:t>
            </a:r>
            <a:r>
              <a:rPr lang="uk-UA" dirty="0" smtClean="0"/>
              <a:t>утворена </a:t>
            </a:r>
            <a:r>
              <a:rPr lang="uk-UA" dirty="0"/>
              <a:t>на основі безумовного підкріплення умовних </a:t>
            </a:r>
            <a:r>
              <a:rPr lang="uk-UA" dirty="0" smtClean="0"/>
              <a:t>сигналів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існування душі практично </a:t>
            </a:r>
            <a:r>
              <a:rPr lang="uk-UA" dirty="0" smtClean="0"/>
              <a:t>заперечується.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52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3528"/>
          </a:xfrm>
        </p:spPr>
        <p:txBody>
          <a:bodyPr/>
          <a:lstStyle/>
          <a:p>
            <a:r>
              <a:rPr lang="uk-UA" dirty="0" smtClean="0"/>
              <a:t>Інші поведінкові теорії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Соціологічний редукціонізм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/>
              <a:t>Кібернетичний редукціонізм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особистість є </a:t>
            </a:r>
            <a:r>
              <a:rPr lang="uk-UA" dirty="0"/>
              <a:t>сукупності суспільних </a:t>
            </a:r>
            <a:r>
              <a:rPr lang="uk-UA" dirty="0" smtClean="0"/>
              <a:t>відносин;</a:t>
            </a:r>
          </a:p>
          <a:p>
            <a:pPr>
              <a:buFontTx/>
              <a:buChar char="-"/>
            </a:pPr>
            <a:r>
              <a:rPr lang="uk-UA" dirty="0" smtClean="0"/>
              <a:t>психічні процеси лише реакція на середовище;</a:t>
            </a:r>
          </a:p>
          <a:p>
            <a:pPr>
              <a:buFontTx/>
              <a:buChar char="-"/>
            </a:pPr>
            <a:r>
              <a:rPr lang="uk-UA" dirty="0" smtClean="0"/>
              <a:t>всі психічні прояви тільки ускладненні соціальним оточенням інстинкти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- психічні </a:t>
            </a:r>
            <a:r>
              <a:rPr lang="uk-UA" dirty="0"/>
              <a:t>процеси </a:t>
            </a:r>
            <a:r>
              <a:rPr lang="uk-UA" dirty="0" smtClean="0"/>
              <a:t>це </a:t>
            </a:r>
            <a:r>
              <a:rPr lang="uk-UA" dirty="0"/>
              <a:t>процеси переробки </a:t>
            </a:r>
            <a:r>
              <a:rPr lang="uk-UA" dirty="0" smtClean="0"/>
              <a:t>інформації</a:t>
            </a:r>
          </a:p>
          <a:p>
            <a:pPr>
              <a:buFontTx/>
              <a:buChar char="-"/>
            </a:pPr>
            <a:r>
              <a:rPr lang="uk-UA" dirty="0" smtClean="0"/>
              <a:t>мозок </a:t>
            </a:r>
            <a:r>
              <a:rPr lang="uk-UA" dirty="0"/>
              <a:t>розглядається як носій інформації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широко </a:t>
            </a:r>
            <a:r>
              <a:rPr lang="uk-UA" dirty="0"/>
              <a:t>використовується «комп'ютерна </a:t>
            </a:r>
            <a:r>
              <a:rPr lang="uk-UA" dirty="0" smtClean="0"/>
              <a:t>метафора»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685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3528"/>
          </a:xfrm>
        </p:spPr>
        <p:txBody>
          <a:bodyPr/>
          <a:lstStyle/>
          <a:p>
            <a:r>
              <a:rPr lang="uk-UA" dirty="0" smtClean="0"/>
              <a:t>Сучасний підхід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041775" cy="609600"/>
          </a:xfrm>
        </p:spPr>
        <p:txBody>
          <a:bodyPr/>
          <a:lstStyle/>
          <a:p>
            <a:r>
              <a:rPr lang="uk-UA" sz="3600" b="1" dirty="0"/>
              <a:t>Ю. Б. </a:t>
            </a:r>
            <a:r>
              <a:rPr lang="uk-UA" sz="3600" b="1" dirty="0" err="1" smtClean="0"/>
              <a:t>Гіппенрейтер</a:t>
            </a:r>
            <a:endParaRPr lang="uk-UA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772816"/>
            <a:ext cx="3180876" cy="4757780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016" y="2924944"/>
            <a:ext cx="4041648" cy="3160368"/>
          </a:xfrm>
        </p:spPr>
        <p:txBody>
          <a:bodyPr/>
          <a:lstStyle/>
          <a:p>
            <a:r>
              <a:rPr lang="uk-UA" i="1" dirty="0"/>
              <a:t>Мається єдиний матеріальний процес, і те, що називається фізіологічним і психічним, це просто дві різні сторони єдиного процесу.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301334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437</TotalTime>
  <Words>361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Психофізична проблема</vt:lpstr>
      <vt:lpstr>Постановка психофізіологічної проблеми</vt:lpstr>
      <vt:lpstr>Постановка психофізіологічної проблеми</vt:lpstr>
      <vt:lpstr>Постановка психофізіологічної проблеми</vt:lpstr>
      <vt:lpstr>Тілесно - пластичний канон античності</vt:lpstr>
      <vt:lpstr>XIX століття</vt:lpstr>
      <vt:lpstr>Вирішення психофізіологічної проблеми</vt:lpstr>
      <vt:lpstr>Інші поведінкові теорії</vt:lpstr>
      <vt:lpstr>Сучасний підхід</vt:lpstr>
      <vt:lpstr>  Особливості рухів - динамічні стереотипи</vt:lpstr>
      <vt:lpstr>Підсумок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Психофізична проблема</dc:title>
  <dc:creator>a_cream</dc:creator>
  <cp:lastModifiedBy>a_cream</cp:lastModifiedBy>
  <cp:revision>18</cp:revision>
  <dcterms:created xsi:type="dcterms:W3CDTF">2014-05-26T20:33:13Z</dcterms:created>
  <dcterms:modified xsi:type="dcterms:W3CDTF">2014-06-05T23:33:23Z</dcterms:modified>
</cp:coreProperties>
</file>