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13"/>
  </p:notesMasterIdLst>
  <p:sldIdLst>
    <p:sldId id="301" r:id="rId2"/>
    <p:sldId id="256" r:id="rId3"/>
    <p:sldId id="296" r:id="rId4"/>
    <p:sldId id="294" r:id="rId5"/>
    <p:sldId id="297" r:id="rId6"/>
    <p:sldId id="298" r:id="rId7"/>
    <p:sldId id="299" r:id="rId8"/>
    <p:sldId id="300" r:id="rId9"/>
    <p:sldId id="292" r:id="rId10"/>
    <p:sldId id="287" r:id="rId11"/>
    <p:sldId id="28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86557" autoAdjust="0"/>
  </p:normalViewPr>
  <p:slideViewPr>
    <p:cSldViewPr>
      <p:cViewPr varScale="1">
        <p:scale>
          <a:sx n="77" d="100"/>
          <a:sy n="77" d="100"/>
        </p:scale>
        <p:origin x="-6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4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205615-12A8-4389-85AA-1F7A4EED5EE2}" type="datetimeFigureOut">
              <a:rPr lang="ru-RU"/>
              <a:pPr>
                <a:defRPr/>
              </a:pPr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4E10F0-F5DA-4075-A42F-0588B7B79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23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E8E4EE-87ED-4AAB-A051-137501BF32E9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E10F0-F5DA-4075-A42F-0588B7B796E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6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27DC60-C693-4812-A38D-75BEE3E83A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6373B-9287-45FA-A6A5-3926581DF5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944EBB9F-291E-47AA-A152-5F9DBD3AD7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AC76FCAE-4252-4157-841B-DE9AC1032C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6E52393-9CD9-418F-BC0D-035EA7BAC2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2D3B1-3DEE-4B77-B9C4-E03AD6B914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1916520-238F-41EF-BFD2-B9D985316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4982D272-AF08-4970-8993-BFB2A06813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226FA4-2F61-4DCF-B532-FCA7477DBA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ACB4A35-444D-49E4-98F6-BEDA60760E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ED358CDC-E910-4346-A5C3-8441465AF8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B4A822D-73E8-496F-BC95-001B03F32FEC}" type="slidenum">
              <a:rPr lang="ru-RU" smtClean="0">
                <a:solidFill>
                  <a:srgbClr val="000000"/>
                </a:solidFill>
                <a:latin typeface="Palatino Linotype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8064896" cy="345638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uk-UA" sz="18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для </a:t>
            </a: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студентів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uk-UA" sz="18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за </a:t>
            </a: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напрямом підготовки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6.030102 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Психологія</a:t>
            </a: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uk-UA" sz="18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спеціальністю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7.03010201</a:t>
            </a: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-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Психологія</a:t>
            </a:r>
            <a:endParaRPr lang="ru-RU" sz="1800" dirty="0" smtClean="0">
              <a:solidFill>
                <a:schemeClr val="bg2">
                  <a:lumMod val="10000"/>
                </a:schemeClr>
              </a:solidFill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		         8.03010201-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Психологія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381000"/>
            <a:ext cx="8784976" cy="1752600"/>
          </a:xfrm>
        </p:spPr>
        <p:txBody>
          <a:bodyPr>
            <a:normAutofit fontScale="90000"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ПРЕЗЕНТАЦІЯ ДО </a:t>
            </a:r>
            <a:br>
              <a:rPr lang="uk-UA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РОБОЧІЙ  ПРОГРАМИ 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НАВЧАЛЬНОЇ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ДИСЦИПЛІНИ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СПЕЦПРАКТИКУМ (КАЗКОТЕРАПІЯ)» 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770664"/>
              </p:ext>
            </p:extLst>
          </p:nvPr>
        </p:nvGraphicFramePr>
        <p:xfrm>
          <a:off x="683568" y="4077074"/>
          <a:ext cx="7848872" cy="2016221"/>
        </p:xfrm>
        <a:graphic>
          <a:graphicData uri="http://schemas.openxmlformats.org/drawingml/2006/table">
            <a:tbl>
              <a:tblPr/>
              <a:tblGrid>
                <a:gridCol w="4017397"/>
                <a:gridCol w="3831475"/>
              </a:tblGrid>
              <a:tr h="3111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/>
                          <a:ea typeface="Times New Roman"/>
                        </a:rPr>
                        <a:t>Денна форма навчання                               Заочна форма навчання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Практичні, семінарські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</a:rPr>
                        <a:t>54 год. 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магістри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спеціалісти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uk-UA" sz="1800" i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/>
                          <a:ea typeface="Times New Roman"/>
                        </a:rPr>
                        <a:t>           10 </a:t>
                      </a: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</a:rPr>
                        <a:t>год. 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магістри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Times New Roman"/>
                        </a:rPr>
                        <a:t>)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</a:rPr>
                        <a:t>Самостійна робота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1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</a:rPr>
                        <a:t>156 год. (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Times New Roman"/>
                        </a:rPr>
                        <a:t>магістри)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/>
                          <a:ea typeface="Times New Roman"/>
                        </a:rPr>
                        <a:t>162 </a:t>
                      </a: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</a:rPr>
                        <a:t>год. (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Times New Roman"/>
                        </a:rPr>
                        <a:t>спеціалісти)</a:t>
                      </a:r>
                      <a:r>
                        <a:rPr lang="uk-UA" sz="1800" i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/>
                          <a:ea typeface="Times New Roman"/>
                        </a:rPr>
                        <a:t>            95 </a:t>
                      </a: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</a:rPr>
                        <a:t>год. 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магістри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МЕДИТАТИВНА КАЗКА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1556792"/>
            <a:ext cx="3800800" cy="4496536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lvl="0">
              <a:lnSpc>
                <a:spcPct val="80000"/>
              </a:lnSpc>
              <a:buClr>
                <a:srgbClr val="D16349"/>
              </a:buClr>
              <a:buFont typeface="Wingdings" pitchFamily="2" charset="2"/>
              <a:buChar char="§"/>
            </a:pPr>
            <a:r>
              <a:rPr lang="uk-UA" sz="2400" dirty="0" smtClean="0">
                <a:solidFill>
                  <a:prstClr val="black"/>
                </a:solidFill>
              </a:rPr>
              <a:t>створюється </a:t>
            </a:r>
          </a:p>
          <a:p>
            <a:pPr marL="0" lvl="0" indent="0">
              <a:lnSpc>
                <a:spcPct val="80000"/>
              </a:lnSpc>
              <a:buClr>
                <a:srgbClr val="D16349"/>
              </a:buClr>
              <a:buNone/>
            </a:pPr>
            <a:r>
              <a:rPr lang="uk-UA" sz="2400" dirty="0" smtClean="0">
                <a:solidFill>
                  <a:prstClr val="black"/>
                </a:solidFill>
              </a:rPr>
              <a:t>    для  накопичення     </a:t>
            </a:r>
          </a:p>
          <a:p>
            <a:pPr marL="0" lvl="0" indent="0">
              <a:lnSpc>
                <a:spcPct val="80000"/>
              </a:lnSpc>
              <a:buClr>
                <a:srgbClr val="D16349"/>
              </a:buClr>
              <a:buNone/>
            </a:pPr>
            <a:r>
              <a:rPr lang="uk-UA" sz="2400" dirty="0">
                <a:solidFill>
                  <a:prstClr val="black"/>
                </a:solidFill>
              </a:rPr>
              <a:t> </a:t>
            </a:r>
            <a:r>
              <a:rPr lang="uk-UA" sz="2400" dirty="0" smtClean="0">
                <a:solidFill>
                  <a:prstClr val="black"/>
                </a:solidFill>
              </a:rPr>
              <a:t>   позитивного </a:t>
            </a:r>
          </a:p>
          <a:p>
            <a:pPr marL="0" lvl="0" indent="0">
              <a:lnSpc>
                <a:spcPct val="80000"/>
              </a:lnSpc>
              <a:buClr>
                <a:srgbClr val="D16349"/>
              </a:buClr>
              <a:buNone/>
            </a:pPr>
            <a:r>
              <a:rPr lang="uk-UA" sz="2400" dirty="0" smtClean="0">
                <a:solidFill>
                  <a:prstClr val="black"/>
                </a:solidFill>
              </a:rPr>
              <a:t>    образного </a:t>
            </a:r>
            <a:r>
              <a:rPr lang="uk-UA" sz="2400" dirty="0">
                <a:solidFill>
                  <a:prstClr val="black"/>
                </a:solidFill>
              </a:rPr>
              <a:t>досвіду</a:t>
            </a:r>
            <a:r>
              <a:rPr lang="uk-UA" sz="2400" dirty="0" smtClean="0">
                <a:solidFill>
                  <a:prstClr val="black"/>
                </a:solidFill>
              </a:rPr>
              <a:t>,</a:t>
            </a:r>
          </a:p>
          <a:p>
            <a:pPr lvl="0">
              <a:lnSpc>
                <a:spcPct val="80000"/>
              </a:lnSpc>
              <a:buClr>
                <a:srgbClr val="D16349"/>
              </a:buClr>
              <a:buFont typeface="Wingdings" pitchFamily="2" charset="2"/>
              <a:buChar char="§"/>
            </a:pPr>
            <a:endParaRPr lang="uk-UA" sz="24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  <a:buClr>
                <a:srgbClr val="D16349"/>
              </a:buClr>
              <a:buFont typeface="Wingdings" pitchFamily="2" charset="2"/>
              <a:buChar char="§"/>
            </a:pPr>
            <a:endParaRPr lang="uk-UA" sz="2400" dirty="0" smtClean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  <a:buClr>
                <a:srgbClr val="D16349"/>
              </a:buClr>
              <a:buFont typeface="Wingdings" pitchFamily="2" charset="2"/>
              <a:buChar char="§"/>
            </a:pPr>
            <a:r>
              <a:rPr lang="uk-UA" sz="2400" dirty="0" smtClean="0">
                <a:solidFill>
                  <a:prstClr val="black"/>
                </a:solidFill>
              </a:rPr>
              <a:t>зняття </a:t>
            </a:r>
          </a:p>
          <a:p>
            <a:pPr marL="0" lvl="0" indent="0">
              <a:lnSpc>
                <a:spcPct val="80000"/>
              </a:lnSpc>
              <a:buClr>
                <a:srgbClr val="D16349"/>
              </a:buClr>
              <a:buNone/>
            </a:pPr>
            <a:r>
              <a:rPr lang="uk-UA" sz="2400" dirty="0">
                <a:solidFill>
                  <a:prstClr val="black"/>
                </a:solidFill>
              </a:rPr>
              <a:t> </a:t>
            </a:r>
            <a:r>
              <a:rPr lang="uk-UA" sz="2400" dirty="0" smtClean="0">
                <a:solidFill>
                  <a:prstClr val="black"/>
                </a:solidFill>
              </a:rPr>
              <a:t>   психоемоційної </a:t>
            </a:r>
            <a:r>
              <a:rPr lang="uk-UA" sz="2400" dirty="0">
                <a:solidFill>
                  <a:prstClr val="black"/>
                </a:solidFill>
              </a:rPr>
              <a:t>напруги, </a:t>
            </a:r>
            <a:endParaRPr lang="uk-UA" sz="2400" dirty="0" smtClean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  <a:buClr>
                <a:srgbClr val="D16349"/>
              </a:buClr>
              <a:buFont typeface="Wingdings" pitchFamily="2" charset="2"/>
              <a:buChar char="§"/>
            </a:pPr>
            <a:endParaRPr lang="uk-UA" sz="24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  <a:buClr>
                <a:srgbClr val="D16349"/>
              </a:buClr>
              <a:buFont typeface="Wingdings" pitchFamily="2" charset="2"/>
              <a:buChar char="§"/>
            </a:pPr>
            <a:endParaRPr lang="uk-UA" sz="2400" dirty="0" smtClean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  <a:buClr>
                <a:srgbClr val="D16349"/>
              </a:buClr>
              <a:buFont typeface="Wingdings" pitchFamily="2" charset="2"/>
              <a:buChar char="§"/>
            </a:pPr>
            <a:r>
              <a:rPr lang="uk-UA" sz="2400" dirty="0" smtClean="0">
                <a:solidFill>
                  <a:prstClr val="black"/>
                </a:solidFill>
              </a:rPr>
              <a:t>створення</a:t>
            </a:r>
            <a:endParaRPr lang="uk-UA" sz="2400" dirty="0">
              <a:solidFill>
                <a:prstClr val="black"/>
              </a:solidFill>
            </a:endParaRPr>
          </a:p>
          <a:p>
            <a:pPr marL="0" lvl="0" indent="0">
              <a:lnSpc>
                <a:spcPct val="80000"/>
              </a:lnSpc>
              <a:buClr>
                <a:srgbClr val="D16349"/>
              </a:buClr>
              <a:buNone/>
            </a:pPr>
            <a:r>
              <a:rPr lang="uk-UA" sz="2400" dirty="0" smtClean="0">
                <a:solidFill>
                  <a:prstClr val="black"/>
                </a:solidFill>
              </a:rPr>
              <a:t>    оптимальних </a:t>
            </a:r>
          </a:p>
          <a:p>
            <a:pPr marL="0" lvl="0" indent="0">
              <a:lnSpc>
                <a:spcPct val="80000"/>
              </a:lnSpc>
              <a:buClr>
                <a:srgbClr val="D16349"/>
              </a:buClr>
              <a:buNone/>
            </a:pPr>
            <a:r>
              <a:rPr lang="uk-UA" sz="2400" dirty="0">
                <a:solidFill>
                  <a:prstClr val="black"/>
                </a:solidFill>
              </a:rPr>
              <a:t> </a:t>
            </a:r>
            <a:r>
              <a:rPr lang="uk-UA" sz="2400" dirty="0" smtClean="0">
                <a:solidFill>
                  <a:prstClr val="black"/>
                </a:solidFill>
              </a:rPr>
              <a:t>   моделей </a:t>
            </a:r>
            <a:r>
              <a:rPr lang="uk-UA" sz="2400" dirty="0">
                <a:solidFill>
                  <a:prstClr val="black"/>
                </a:solidFill>
              </a:rPr>
              <a:t>взаємодії.</a:t>
            </a:r>
          </a:p>
          <a:p>
            <a:pPr lvl="0">
              <a:lnSpc>
                <a:spcPct val="80000"/>
              </a:lnSpc>
              <a:buClr>
                <a:srgbClr val="D16349"/>
              </a:buClr>
              <a:buFont typeface="Wingdings" pitchFamily="2" charset="2"/>
              <a:buChar char="§"/>
            </a:pPr>
            <a:endParaRPr lang="uk-UA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80000"/>
              </a:lnSpc>
              <a:buClr>
                <a:srgbClr val="D16349"/>
              </a:buClr>
              <a:buNone/>
            </a:pPr>
            <a:r>
              <a:rPr lang="uk-UA" sz="1800" dirty="0">
                <a:solidFill>
                  <a:prstClr val="black"/>
                </a:solidFill>
              </a:rPr>
              <a:t>	</a:t>
            </a:r>
          </a:p>
          <a:p>
            <a:pPr lvl="0">
              <a:lnSpc>
                <a:spcPct val="80000"/>
              </a:lnSpc>
              <a:buClr>
                <a:srgbClr val="D16349"/>
              </a:buClr>
              <a:buNone/>
            </a:pPr>
            <a:r>
              <a:rPr lang="uk-UA" sz="1600" dirty="0">
                <a:solidFill>
                  <a:prstClr val="black"/>
                </a:solidFill>
              </a:rPr>
              <a:t>	</a:t>
            </a:r>
            <a:endParaRPr lang="ru-RU" sz="1500" dirty="0">
              <a:solidFill>
                <a:prstClr val="black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50" y="1916832"/>
            <a:ext cx="3471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24" y="116632"/>
            <a:ext cx="8534400" cy="93610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ПСИХОТЕРАПЕВТИЧНА КАЗКА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27048"/>
            <a:ext cx="4414264" cy="45720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000" dirty="0" smtClean="0"/>
              <a:t>Є способом </a:t>
            </a:r>
            <a:r>
              <a:rPr lang="ru-RU" sz="2000" dirty="0" err="1" smtClean="0"/>
              <a:t>психологічної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з </a:t>
            </a:r>
            <a:r>
              <a:rPr lang="ru-RU" sz="2000" dirty="0" err="1" smtClean="0"/>
              <a:t>життєвими</a:t>
            </a:r>
            <a:r>
              <a:rPr lang="ru-RU" sz="2000" dirty="0" smtClean="0"/>
              <a:t> проблемами. 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marL="609600" indent="-609600">
              <a:lnSpc>
                <a:spcPct val="80000"/>
              </a:lnSpc>
              <a:defRPr/>
            </a:pPr>
            <a:r>
              <a:rPr lang="ru-RU" sz="2000" dirty="0" err="1" smtClean="0"/>
              <a:t>Створюється«під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конкретну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людину</a:t>
            </a:r>
            <a:r>
              <a:rPr lang="ru-RU" sz="2000" dirty="0" smtClean="0"/>
              <a:t>» та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життєву</a:t>
            </a:r>
            <a:r>
              <a:rPr lang="ru-RU" sz="2000" dirty="0" smtClean="0"/>
              <a:t> </a:t>
            </a:r>
            <a:r>
              <a:rPr lang="ru-RU" sz="2000" dirty="0" err="1" smtClean="0"/>
              <a:t>ситуацію</a:t>
            </a:r>
            <a:r>
              <a:rPr lang="ru-RU" sz="2000" dirty="0" smtClean="0"/>
              <a:t>.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0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000" dirty="0" smtClean="0"/>
              <a:t>Ви </a:t>
            </a:r>
            <a:r>
              <a:rPr lang="ru-RU" sz="2000" dirty="0" err="1" smtClean="0"/>
              <a:t>набудете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особистий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психологічної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допомоги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іншій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казки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отримаєте</a:t>
            </a:r>
            <a:r>
              <a:rPr lang="ru-RU" sz="2000" dirty="0" smtClean="0"/>
              <a:t> у </a:t>
            </a:r>
            <a:r>
              <a:rPr lang="ru-RU" sz="2000" dirty="0" err="1" smtClean="0"/>
              <a:t>подарунок</a:t>
            </a:r>
            <a:r>
              <a:rPr lang="ru-RU" sz="20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000" dirty="0" err="1" smtClean="0"/>
              <a:t>казку</a:t>
            </a:r>
            <a:r>
              <a:rPr lang="ru-RU" sz="2000" dirty="0" smtClean="0"/>
              <a:t> «для себе».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i="1" dirty="0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73799"/>
            <a:ext cx="3498936" cy="258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35" y="3645024"/>
            <a:ext cx="2514600" cy="261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3198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3600" dirty="0" smtClean="0">
                <a:latin typeface="Times New Roman"/>
                <a:ea typeface="Times New Roman"/>
              </a:rPr>
              <a:t/>
            </a:r>
            <a:br>
              <a:rPr lang="uk-UA" sz="3600" dirty="0" smtClean="0">
                <a:latin typeface="Times New Roman"/>
                <a:ea typeface="Times New Roman"/>
              </a:rPr>
            </a:br>
            <a:r>
              <a:rPr lang="uk-UA" sz="3600" b="1" dirty="0" smtClean="0">
                <a:latin typeface="Times New Roman"/>
                <a:ea typeface="Times New Roman"/>
              </a:rPr>
              <a:t>СПЕЦПРАКТИКУМ    КАЗКОТЕРАПІЯ</a:t>
            </a:r>
            <a:endParaRPr lang="ru-RU" sz="3600" b="1" dirty="0" smtClean="0"/>
          </a:p>
        </p:txBody>
      </p:sp>
      <p:pic>
        <p:nvPicPr>
          <p:cNvPr id="18438" name="Picture 6" descr="http://petrjoukov.ru/art_gav/foma/andersen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03" y="1700808"/>
            <a:ext cx="7606396" cy="469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Shruti" pitchFamily="2"/>
              </a:rPr>
              <a:t>РОЗРОБНИК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8580" lvl="0" indent="0" algn="ctr">
              <a:buClr>
                <a:srgbClr val="D16349"/>
              </a:buClr>
              <a:buNone/>
            </a:pPr>
            <a:r>
              <a:rPr lang="uk-UA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Shruti" pitchFamily="2"/>
              </a:rPr>
              <a:t>кандидат </a:t>
            </a:r>
            <a:r>
              <a:rPr lang="uk-UA" sz="2000" b="1" dirty="0">
                <a:solidFill>
                  <a:prstClr val="black"/>
                </a:solidFill>
                <a:latin typeface="Times New Roman"/>
                <a:ea typeface="Times New Roman"/>
                <a:cs typeface="Shruti" pitchFamily="2"/>
              </a:rPr>
              <a:t>психологічних наук, </a:t>
            </a:r>
            <a:r>
              <a:rPr lang="uk-UA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Shruti" pitchFamily="2"/>
              </a:rPr>
              <a:t> доцент  Л</a:t>
            </a:r>
            <a:r>
              <a:rPr lang="uk-UA" sz="2000" b="1" dirty="0">
                <a:solidFill>
                  <a:prstClr val="black"/>
                </a:solidFill>
                <a:latin typeface="Times New Roman"/>
                <a:ea typeface="Times New Roman"/>
                <a:cs typeface="Shruti" pitchFamily="2"/>
              </a:rPr>
              <a:t>. М. </a:t>
            </a:r>
            <a:r>
              <a:rPr lang="uk-UA" sz="2000" b="1" dirty="0" err="1">
                <a:solidFill>
                  <a:prstClr val="black"/>
                </a:solidFill>
                <a:latin typeface="Times New Roman"/>
                <a:ea typeface="Times New Roman"/>
                <a:cs typeface="Shruti" pitchFamily="2"/>
              </a:rPr>
              <a:t>Самошкіна</a:t>
            </a:r>
            <a:endParaRPr lang="ru-RU" sz="2000" b="1" dirty="0">
              <a:solidFill>
                <a:prstClr val="black"/>
              </a:solidFill>
              <a:latin typeface="Times New Roman"/>
              <a:ea typeface="Times New Roman"/>
              <a:cs typeface="Shruti" pitchFamily="2"/>
            </a:endParaRPr>
          </a:p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722341" cy="402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6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tabLst>
                <a:tab pos="457200" algn="l"/>
                <a:tab pos="2476500" algn="l"/>
              </a:tabLst>
            </a:pPr>
            <a:r>
              <a:rPr lang="uk-UA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uk-UA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uk-UA" sz="32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uk-UA" sz="32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uk-UA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МЕТА ТА ЗАВДАННЯ </a:t>
            </a:r>
            <a:br>
              <a:rPr lang="uk-UA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uk-UA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НАВЧАЛЬНОЇ ДИСЦИПЛІНИ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752" y="1340768"/>
            <a:ext cx="4038600" cy="5184576"/>
          </a:xfrm>
        </p:spPr>
        <p:txBody>
          <a:bodyPr>
            <a:normAutofit fontScale="62500" lnSpcReduction="20000"/>
          </a:bodyPr>
          <a:lstStyle/>
          <a:p>
            <a:pPr indent="0">
              <a:spcAft>
                <a:spcPts val="0"/>
              </a:spcAft>
              <a:buNone/>
            </a:pPr>
            <a:endParaRPr lang="uk-UA" sz="3200" b="1" dirty="0" smtClean="0"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uk-UA" sz="3200" b="1" dirty="0" smtClean="0">
                <a:latin typeface="Times New Roman"/>
                <a:ea typeface="Times New Roman"/>
              </a:rPr>
              <a:t>Мета 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uk-UA" sz="2800" dirty="0" smtClean="0">
                <a:latin typeface="Times New Roman"/>
                <a:ea typeface="Times New Roman"/>
              </a:rPr>
              <a:t>Забезпечення </a:t>
            </a:r>
            <a:r>
              <a:rPr lang="uk-UA" sz="2800" dirty="0">
                <a:latin typeface="Times New Roman"/>
                <a:ea typeface="Times New Roman"/>
              </a:rPr>
              <a:t>засвоєння студентами </a:t>
            </a:r>
            <a:endParaRPr lang="uk-UA" sz="2800" dirty="0" smtClean="0"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uk-UA" sz="2800" dirty="0" smtClean="0">
                <a:latin typeface="Times New Roman"/>
                <a:ea typeface="Times New Roman"/>
              </a:rPr>
              <a:t>окремих </a:t>
            </a:r>
            <a:r>
              <a:rPr lang="uk-UA" sz="2800" dirty="0">
                <a:latin typeface="Times New Roman"/>
                <a:ea typeface="Times New Roman"/>
              </a:rPr>
              <a:t>методів </a:t>
            </a:r>
            <a:endParaRPr lang="uk-UA" sz="2800" dirty="0" smtClean="0"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uk-UA" sz="2800" dirty="0" smtClean="0">
                <a:latin typeface="Times New Roman"/>
                <a:ea typeface="Times New Roman"/>
              </a:rPr>
              <a:t>психологічного </a:t>
            </a:r>
            <a:r>
              <a:rPr lang="uk-UA" sz="2800" dirty="0">
                <a:latin typeface="Times New Roman"/>
                <a:ea typeface="Times New Roman"/>
              </a:rPr>
              <a:t>впливу</a:t>
            </a:r>
            <a:endParaRPr lang="ru-RU" sz="32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180340" algn="l"/>
              </a:tabLst>
            </a:pPr>
            <a:endParaRPr lang="uk-UA" sz="3200" dirty="0" smtClean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180340" algn="l"/>
              </a:tabLst>
            </a:pPr>
            <a:r>
              <a:rPr lang="uk-UA" sz="3200" b="1" dirty="0" smtClean="0">
                <a:latin typeface="Times New Roman"/>
                <a:ea typeface="Times New Roman"/>
              </a:rPr>
              <a:t>Завдання </a:t>
            </a:r>
            <a:endParaRPr lang="ru-RU" sz="3200" b="1" dirty="0">
              <a:latin typeface="Times New Roman"/>
              <a:ea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i="1" dirty="0">
                <a:latin typeface="Times New Roman"/>
                <a:ea typeface="Times New Roman"/>
              </a:rPr>
              <a:t>Ознайомлення </a:t>
            </a:r>
            <a:endParaRPr lang="uk-UA" sz="2800" i="1" dirty="0" smtClean="0">
              <a:latin typeface="Times New Roman"/>
              <a:ea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latin typeface="Times New Roman"/>
                <a:ea typeface="Times New Roman"/>
              </a:rPr>
              <a:t>з </a:t>
            </a:r>
            <a:r>
              <a:rPr lang="uk-UA" sz="2800" dirty="0">
                <a:latin typeface="Times New Roman"/>
                <a:ea typeface="Times New Roman"/>
              </a:rPr>
              <a:t>теоретичними основами та </a:t>
            </a:r>
            <a:endParaRPr lang="uk-UA" sz="2800" dirty="0" smtClean="0">
              <a:latin typeface="Times New Roman"/>
              <a:ea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latin typeface="Times New Roman"/>
                <a:ea typeface="Times New Roman"/>
              </a:rPr>
              <a:t>принципами </a:t>
            </a:r>
            <a:r>
              <a:rPr lang="uk-UA" sz="2800" dirty="0">
                <a:latin typeface="Times New Roman"/>
                <a:ea typeface="Times New Roman"/>
              </a:rPr>
              <a:t>побудови </a:t>
            </a:r>
            <a:endParaRPr lang="uk-UA" sz="2800" dirty="0" smtClean="0">
              <a:latin typeface="Times New Roman"/>
              <a:ea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latin typeface="Times New Roman"/>
                <a:ea typeface="Times New Roman"/>
              </a:rPr>
              <a:t>казки як </a:t>
            </a:r>
            <a:r>
              <a:rPr lang="uk-UA" sz="2800" dirty="0">
                <a:latin typeface="Times New Roman"/>
                <a:ea typeface="Times New Roman"/>
              </a:rPr>
              <a:t>методу </a:t>
            </a:r>
            <a:endParaRPr lang="uk-UA" sz="2800" dirty="0" smtClean="0">
              <a:latin typeface="Times New Roman"/>
              <a:ea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latin typeface="Times New Roman"/>
                <a:ea typeface="Times New Roman"/>
              </a:rPr>
              <a:t>отримання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err="1" smtClean="0">
                <a:latin typeface="Times New Roman"/>
                <a:ea typeface="Times New Roman"/>
              </a:rPr>
              <a:t>психодіагностичної</a:t>
            </a:r>
            <a:r>
              <a:rPr lang="uk-UA" sz="2800" dirty="0" smtClean="0">
                <a:latin typeface="Times New Roman"/>
                <a:ea typeface="Times New Roman"/>
              </a:rPr>
              <a:t> </a:t>
            </a:r>
            <a:r>
              <a:rPr lang="uk-UA" sz="2800" dirty="0">
                <a:latin typeface="Times New Roman"/>
                <a:ea typeface="Times New Roman"/>
              </a:rPr>
              <a:t>інформації;  </a:t>
            </a:r>
            <a:endParaRPr lang="ru-RU" sz="32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"/>
            </a:pPr>
            <a:endParaRPr lang="uk-UA" sz="2800" dirty="0" smtClean="0">
              <a:latin typeface="Times New Roman"/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uk-UA" sz="2800" i="1" dirty="0" smtClean="0">
                <a:latin typeface="Times New Roman"/>
                <a:ea typeface="Times New Roman"/>
              </a:rPr>
              <a:t>Формування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uk-UA" sz="2800" dirty="0" smtClean="0">
                <a:latin typeface="Times New Roman"/>
                <a:ea typeface="Times New Roman"/>
              </a:rPr>
              <a:t>розуміння </a:t>
            </a:r>
            <a:r>
              <a:rPr lang="uk-UA" sz="2800" dirty="0">
                <a:latin typeface="Times New Roman"/>
                <a:ea typeface="Times New Roman"/>
              </a:rPr>
              <a:t>теоретичних основ та принципів побудови казки </a:t>
            </a:r>
            <a:endParaRPr lang="uk-UA" sz="2800" dirty="0" smtClean="0">
              <a:latin typeface="Times New Roman"/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uk-UA" sz="2800" dirty="0" smtClean="0">
                <a:latin typeface="Times New Roman"/>
                <a:ea typeface="Times New Roman"/>
              </a:rPr>
              <a:t>як </a:t>
            </a:r>
            <a:r>
              <a:rPr lang="uk-UA" sz="2800" dirty="0">
                <a:latin typeface="Times New Roman"/>
                <a:ea typeface="Times New Roman"/>
              </a:rPr>
              <a:t>методу психологічного </a:t>
            </a:r>
            <a:r>
              <a:rPr lang="uk-UA" sz="2800" dirty="0" smtClean="0">
                <a:latin typeface="Times New Roman"/>
                <a:ea typeface="Times New Roman"/>
              </a:rPr>
              <a:t>впливу.</a:t>
            </a:r>
            <a:endParaRPr lang="ru-RU" sz="32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46500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1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93610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uk-UA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uk-UA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uk-UA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uk-UA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uk-UA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uk-UA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uk-UA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uk-UA" sz="32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uk-UA" sz="32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uk-UA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ВИ БУДЕТЕ ЗНАТИ</a:t>
            </a:r>
            <a:endParaRPr lang="ru-RU" sz="3200" b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716016" y="1371600"/>
            <a:ext cx="3744416" cy="4865712"/>
          </a:xfrm>
        </p:spPr>
        <p:txBody>
          <a:bodyPr>
            <a:normAutofit/>
          </a:bodyPr>
          <a:lstStyle/>
          <a:p>
            <a:pPr marL="742950" lvl="1" indent="-285750">
              <a:buClr>
                <a:srgbClr val="CCB400"/>
              </a:buClr>
              <a:buFont typeface="Wingdings"/>
              <a:buChar char=""/>
              <a:tabLst>
                <a:tab pos="457200" algn="l"/>
                <a:tab pos="914400" algn="l"/>
              </a:tabLst>
            </a:pPr>
            <a:r>
              <a:rPr lang="uk-UA" sz="2400" dirty="0">
                <a:solidFill>
                  <a:srgbClr val="646B86"/>
                </a:solidFill>
                <a:latin typeface="Times New Roman"/>
                <a:ea typeface="Times New Roman"/>
              </a:rPr>
              <a:t>теоретичні основи та принципи побудови казки як методу отримання </a:t>
            </a:r>
            <a:r>
              <a:rPr lang="uk-UA" sz="2400" dirty="0" err="1">
                <a:solidFill>
                  <a:srgbClr val="646B86"/>
                </a:solidFill>
                <a:latin typeface="Times New Roman"/>
                <a:ea typeface="Times New Roman"/>
              </a:rPr>
              <a:t>психодіагностичної</a:t>
            </a:r>
            <a:r>
              <a:rPr lang="uk-UA" sz="2400" dirty="0">
                <a:solidFill>
                  <a:srgbClr val="646B86"/>
                </a:solidFill>
                <a:latin typeface="Times New Roman"/>
                <a:ea typeface="Times New Roman"/>
              </a:rPr>
              <a:t> інформації; </a:t>
            </a:r>
            <a:endParaRPr lang="ru-RU" sz="2800" dirty="0">
              <a:solidFill>
                <a:srgbClr val="646B86"/>
              </a:solidFill>
              <a:latin typeface="Times New Roman"/>
              <a:ea typeface="Times New Roman"/>
            </a:endParaRPr>
          </a:p>
          <a:p>
            <a:pPr marL="742950" lvl="1" indent="-285750">
              <a:spcBef>
                <a:spcPts val="1200"/>
              </a:spcBef>
              <a:buClr>
                <a:srgbClr val="CCB400"/>
              </a:buClr>
              <a:buFont typeface="Wingdings"/>
              <a:buChar char=""/>
              <a:tabLst>
                <a:tab pos="457200" algn="l"/>
                <a:tab pos="914400" algn="l"/>
              </a:tabLst>
            </a:pPr>
            <a:r>
              <a:rPr lang="uk-UA" sz="2400" dirty="0">
                <a:solidFill>
                  <a:srgbClr val="646B86"/>
                </a:solidFill>
                <a:latin typeface="Times New Roman"/>
                <a:ea typeface="Times New Roman"/>
              </a:rPr>
              <a:t>теоретичні основи та принципи побудови казки як методу психологічного впливу.</a:t>
            </a:r>
            <a:endParaRPr lang="ru-RU" sz="2800" dirty="0">
              <a:solidFill>
                <a:srgbClr val="646B86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0046"/>
            <a:ext cx="3816424" cy="472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2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ВИ </a:t>
            </a:r>
            <a:r>
              <a:rPr lang="uk-UA" sz="3200" b="1" dirty="0">
                <a:solidFill>
                  <a:prstClr val="black"/>
                </a:solidFill>
                <a:latin typeface="Times New Roman"/>
                <a:ea typeface="Times New Roman"/>
              </a:rPr>
              <a:t>БУДЕТЕ </a:t>
            </a:r>
            <a:r>
              <a:rPr lang="uk-UA" sz="3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ВМІТИ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4067944" cy="4208504"/>
          </a:xfrm>
        </p:spPr>
        <p:txBody>
          <a:bodyPr/>
          <a:lstStyle/>
          <a:p>
            <a:pPr marL="1257300" lvl="2" indent="-342900">
              <a:spcBef>
                <a:spcPts val="1200"/>
              </a:spcBef>
              <a:buClr>
                <a:srgbClr val="8CADAE"/>
              </a:buClr>
              <a:buFont typeface="Wingdings" pitchFamily="2" charset="2"/>
              <a:buChar char="ü"/>
              <a:tabLst>
                <a:tab pos="450215" algn="l"/>
              </a:tabLst>
            </a:pPr>
            <a:r>
              <a:rPr lang="uk-UA" sz="19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застосовувати </a:t>
            </a:r>
            <a:r>
              <a:rPr lang="uk-UA" sz="1900" dirty="0">
                <a:solidFill>
                  <a:prstClr val="black"/>
                </a:solidFill>
                <a:latin typeface="Times New Roman"/>
                <a:ea typeface="Times New Roman"/>
              </a:rPr>
              <a:t>казку як метод отримання </a:t>
            </a:r>
            <a:r>
              <a:rPr lang="uk-UA" sz="1900" dirty="0" err="1">
                <a:solidFill>
                  <a:prstClr val="black"/>
                </a:solidFill>
                <a:latin typeface="Times New Roman"/>
                <a:ea typeface="Times New Roman"/>
              </a:rPr>
              <a:t>психодіагностичної</a:t>
            </a:r>
            <a:r>
              <a:rPr lang="uk-UA" sz="19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sz="19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інформації;</a:t>
            </a:r>
            <a:endParaRPr lang="ru-RU" sz="22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1257300" lvl="2" indent="-342900">
              <a:spcBef>
                <a:spcPts val="1200"/>
              </a:spcBef>
              <a:buClr>
                <a:srgbClr val="8CADAE"/>
              </a:buClr>
              <a:buFont typeface="Wingdings" pitchFamily="2" charset="2"/>
              <a:buChar char="ü"/>
              <a:tabLst>
                <a:tab pos="450215" algn="l"/>
              </a:tabLst>
            </a:pPr>
            <a:r>
              <a:rPr lang="uk-UA" sz="19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створювати </a:t>
            </a:r>
            <a:r>
              <a:rPr lang="uk-UA" sz="1900" dirty="0">
                <a:solidFill>
                  <a:prstClr val="black"/>
                </a:solidFill>
                <a:latin typeface="Times New Roman"/>
                <a:ea typeface="Times New Roman"/>
              </a:rPr>
              <a:t>медитативну казку;</a:t>
            </a:r>
            <a:endParaRPr lang="ru-RU" sz="2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1257300" lvl="2" indent="-342900">
              <a:spcBef>
                <a:spcPts val="1200"/>
              </a:spcBef>
              <a:buClr>
                <a:srgbClr val="8CADAE"/>
              </a:buClr>
              <a:buFont typeface="Wingdings" pitchFamily="2" charset="2"/>
              <a:buChar char="ü"/>
            </a:pPr>
            <a:r>
              <a:rPr lang="uk-UA" sz="1900" dirty="0">
                <a:solidFill>
                  <a:prstClr val="black"/>
                </a:solidFill>
                <a:latin typeface="Times New Roman"/>
                <a:ea typeface="Times New Roman"/>
              </a:rPr>
              <a:t>створювати дидактичну казку; </a:t>
            </a:r>
            <a:endParaRPr lang="ru-RU" sz="2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1257300" lvl="2" indent="-342900">
              <a:spcBef>
                <a:spcPts val="1200"/>
              </a:spcBef>
              <a:buClr>
                <a:srgbClr val="8CADAE"/>
              </a:buClr>
              <a:buFont typeface="Wingdings" pitchFamily="2" charset="2"/>
              <a:buChar char="ü"/>
              <a:tabLst>
                <a:tab pos="450215" algn="l"/>
              </a:tabLst>
            </a:pPr>
            <a:r>
              <a:rPr lang="uk-UA" sz="19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створювати </a:t>
            </a:r>
            <a:r>
              <a:rPr lang="uk-UA" sz="1900" dirty="0">
                <a:solidFill>
                  <a:prstClr val="black"/>
                </a:solidFill>
                <a:latin typeface="Times New Roman"/>
                <a:ea typeface="Times New Roman"/>
              </a:rPr>
              <a:t>психотерапевтичну казку.</a:t>
            </a:r>
            <a:endParaRPr lang="ru-RU" sz="2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buClr>
                <a:srgbClr val="D16349"/>
              </a:buClr>
              <a:buFont typeface="Wingdings" pitchFamily="2" charset="2"/>
              <a:buChar char="ü"/>
            </a:pPr>
            <a:endParaRPr lang="ru-RU" sz="23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40" y="1586992"/>
            <a:ext cx="4112432" cy="459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4653136"/>
            <a:ext cx="6048672" cy="159526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latin typeface="Times New Roman"/>
                <a:ea typeface="Times New Roman"/>
              </a:rPr>
              <a:t>СТРУКТУРА </a:t>
            </a:r>
            <a:br>
              <a:rPr lang="uk-UA" sz="3600" b="1" dirty="0" smtClean="0">
                <a:latin typeface="Times New Roman"/>
                <a:ea typeface="Times New Roman"/>
              </a:rPr>
            </a:br>
            <a:r>
              <a:rPr lang="uk-UA" sz="3600" b="1" dirty="0" smtClean="0">
                <a:latin typeface="Times New Roman"/>
                <a:ea typeface="Times New Roman"/>
              </a:rPr>
              <a:t>НАВЧАЛЬНОЇ ДИСЦИПЛІНИ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uk-UA" sz="2400" i="1" kern="0" dirty="0" smtClean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4000" b="1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Діагностична казка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4000" b="1" kern="0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4000" b="1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Дидактична казка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4000" b="1" kern="0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4000" b="1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Медитативна казка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4000" b="1" kern="0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4000" b="1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Психотерапевтична казка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6048672" cy="354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ДІАГНОСТИЧНА КАЗКА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41277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cs typeface="Times New Roman" pitchFamily="18" charset="0"/>
              </a:rPr>
              <a:t>дозволяє виявити </a:t>
            </a:r>
          </a:p>
          <a:p>
            <a:r>
              <a:rPr lang="uk-UA" sz="2400" dirty="0" smtClean="0">
                <a:cs typeface="Times New Roman" pitchFamily="18" charset="0"/>
              </a:rPr>
              <a:t>вже </a:t>
            </a:r>
            <a:r>
              <a:rPr lang="uk-UA" sz="2400" dirty="0">
                <a:cs typeface="Times New Roman" pitchFamily="18" charset="0"/>
              </a:rPr>
              <a:t>наявні життєві сценарії та </a:t>
            </a:r>
            <a:endParaRPr lang="uk-UA" sz="2400" dirty="0" smtClean="0">
              <a:cs typeface="Times New Roman" pitchFamily="18" charset="0"/>
            </a:endParaRPr>
          </a:p>
          <a:p>
            <a:r>
              <a:rPr lang="uk-UA" sz="2400" dirty="0" smtClean="0">
                <a:cs typeface="Times New Roman" pitchFamily="18" charset="0"/>
              </a:rPr>
              <a:t>стратегії </a:t>
            </a:r>
            <a:r>
              <a:rPr lang="uk-UA" sz="2400" dirty="0">
                <a:cs typeface="Times New Roman" pitchFamily="18" charset="0"/>
              </a:rPr>
              <a:t>поведінки людини.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8784976" cy="306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9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sz="3200" b="1" dirty="0" smtClean="0">
                <a:latin typeface="Times New Roman" pitchFamily="18" charset="0"/>
              </a:rPr>
              <a:t>ДИДАКТИЧНА КАЗКА</a:t>
            </a:r>
            <a:endParaRPr lang="ru-RU" sz="3200" b="1" dirty="0" smtClean="0">
              <a:latin typeface="Times New Roman" pitchFamily="18" charset="0"/>
            </a:endParaRPr>
          </a:p>
        </p:txBody>
      </p:sp>
      <p:sp>
        <p:nvSpPr>
          <p:cNvPr id="6148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uk-UA" sz="2400" dirty="0" smtClean="0">
                <a:latin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6147" name="Rectangle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uk-UA" sz="2400" dirty="0" smtClean="0">
                <a:latin typeface="Times New Roman" pitchFamily="18" charset="0"/>
              </a:rPr>
              <a:t>створює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</a:rPr>
              <a:t>   позитивну мотивацію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</a:rPr>
              <a:t>   до процесу навчання.</a:t>
            </a:r>
          </a:p>
          <a:p>
            <a:pPr eaLnBrk="1" hangingPunct="1">
              <a:buFont typeface="Wingdings" pitchFamily="2" charset="2"/>
              <a:buChar char="§"/>
            </a:pPr>
            <a:endParaRPr lang="uk-UA" sz="24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uk-UA" sz="2400" dirty="0" smtClean="0">
                <a:latin typeface="Times New Roman" pitchFamily="18" charset="0"/>
              </a:rPr>
              <a:t>допомагає сприймати нову інформацію.</a:t>
            </a:r>
          </a:p>
          <a:p>
            <a:pPr eaLnBrk="1" hangingPunct="1">
              <a:buFont typeface="Wingdings" pitchFamily="2" charset="2"/>
              <a:buChar char="§"/>
            </a:pPr>
            <a:endParaRPr lang="uk-UA" sz="2400" dirty="0">
              <a:latin typeface="Times New Roman" pitchFamily="18" charset="0"/>
            </a:endParaRPr>
          </a:p>
          <a:p>
            <a:pPr lvl="0">
              <a:lnSpc>
                <a:spcPct val="80000"/>
              </a:lnSpc>
              <a:buClr>
                <a:srgbClr val="D16349"/>
              </a:buClr>
              <a:buFont typeface="Wingdings" pitchFamily="2" charset="2"/>
              <a:buChar char="§"/>
              <a:defRPr/>
            </a:pPr>
            <a:r>
              <a:rPr lang="uk-UA" sz="2400" dirty="0">
                <a:solidFill>
                  <a:prstClr val="black"/>
                </a:solidFill>
                <a:latin typeface="Times New Roman" pitchFamily="18" charset="0"/>
              </a:rPr>
              <a:t>допомагає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засвоення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материалу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Georgia" pitchFamily="18" charset="0"/>
              <a:buNone/>
            </a:pPr>
            <a:endParaRPr lang="uk-UA" sz="2400" dirty="0" smtClean="0">
              <a:latin typeface="Times New Roman" pitchFamily="18" charset="0"/>
            </a:endParaRPr>
          </a:p>
          <a:p>
            <a:pPr eaLnBrk="1" hangingPunct="1">
              <a:buFont typeface="Georgia" pitchFamily="18" charset="0"/>
              <a:buNone/>
            </a:pPr>
            <a:endParaRPr lang="uk-UA" sz="2400" dirty="0" smtClean="0">
              <a:latin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960440" cy="461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4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1570</TotalTime>
  <Words>261</Words>
  <Application>Microsoft Office PowerPoint</Application>
  <PresentationFormat>Экран (4:3)</PresentationFormat>
  <Paragraphs>94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     ПРЕЗЕНТАЦІЯ ДО   РОБОЧІЙ  ПРОГРАМИ  НАВЧАЛЬНОЇ  ДИСЦИПЛІНИ  «СПЕЦПРАКТИКУМ (КАЗКОТЕРАПІЯ)»                 </vt:lpstr>
      <vt:lpstr> СПЕЦПРАКТИКУМ    КАЗКОТЕРАПІЯ</vt:lpstr>
      <vt:lpstr>РОЗРОБНИК</vt:lpstr>
      <vt:lpstr>  МЕТА ТА ЗАВДАННЯ  НАВЧАЛЬНОЇ ДИСЦИПЛІНИ</vt:lpstr>
      <vt:lpstr>     ВИ БУДЕТЕ ЗНАТИ</vt:lpstr>
      <vt:lpstr>ВИ БУДЕТЕ ВМІТИ</vt:lpstr>
      <vt:lpstr>СТРУКТУРА  НАВЧАЛЬНОЇ ДИСЦИПЛІНИ</vt:lpstr>
      <vt:lpstr>ДІАГНОСТИЧНА КАЗКА</vt:lpstr>
      <vt:lpstr>ДИДАКТИЧНА КАЗКА</vt:lpstr>
      <vt:lpstr>МЕДИТАТИВНА КАЗКА</vt:lpstr>
      <vt:lpstr>ПСИХОТЕРАПЕВТИЧНА КАЗКА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Сказочный ландшафт души Тренинг-семинар </dc:title>
  <dc:creator>Самошкина</dc:creator>
  <cp:lastModifiedBy>Liubov</cp:lastModifiedBy>
  <cp:revision>327</cp:revision>
  <dcterms:created xsi:type="dcterms:W3CDTF">2006-03-05T10:16:46Z</dcterms:created>
  <dcterms:modified xsi:type="dcterms:W3CDTF">2015-12-02T20:36:19Z</dcterms:modified>
</cp:coreProperties>
</file>